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913" r:id="rId3"/>
    <p:sldId id="914" r:id="rId4"/>
    <p:sldId id="549" r:id="rId5"/>
    <p:sldId id="374" r:id="rId6"/>
    <p:sldId id="916" r:id="rId7"/>
    <p:sldId id="346" r:id="rId8"/>
    <p:sldId id="915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340" r:id="rId22"/>
    <p:sldId id="341" r:id="rId23"/>
    <p:sldId id="342" r:id="rId24"/>
    <p:sldId id="344" r:id="rId25"/>
    <p:sldId id="279" r:id="rId26"/>
    <p:sldId id="917" r:id="rId27"/>
    <p:sldId id="918" r:id="rId28"/>
    <p:sldId id="283" r:id="rId29"/>
    <p:sldId id="284" r:id="rId30"/>
    <p:sldId id="286" r:id="rId31"/>
    <p:sldId id="288" r:id="rId32"/>
    <p:sldId id="550" r:id="rId33"/>
    <p:sldId id="295" r:id="rId34"/>
    <p:sldId id="438" r:id="rId35"/>
    <p:sldId id="682" r:id="rId36"/>
    <p:sldId id="552" r:id="rId37"/>
    <p:sldId id="296" r:id="rId38"/>
    <p:sldId id="297" r:id="rId39"/>
    <p:sldId id="298" r:id="rId40"/>
    <p:sldId id="299" r:id="rId41"/>
    <p:sldId id="259" r:id="rId4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7FEFF"/>
    <a:srgbClr val="681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507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1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0867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7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3d5fd153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3d5fd153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46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3d1e8e9d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3d1e8e9d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990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3d1e8e9d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3d1e8e9d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019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3d1e8e9de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3d1e8e9de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311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3d1e8e9d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3d1e8e9d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521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3d1e8e9de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3d1e8e9de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72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3d1e8e9de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3d1e8e9de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970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3d1e8e9de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3d1e8e9de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606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3d1e8e9de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3d1e8e9de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829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3d1e8e9de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3d1e8e9de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52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What is a big dataset (or datatype) that you are excited about?</a:t>
            </a:r>
          </a:p>
          <a:p>
            <a:r>
              <a:rPr lang="en-US"/>
              <a:t>https://www.polleverywhere.com/free_text_polls/rmrpaNYHJVKq3Ln1ipv1M</a:t>
            </a:r>
          </a:p>
        </p:txBody>
      </p:sp>
    </p:spTree>
    <p:extLst>
      <p:ext uri="{BB962C8B-B14F-4D97-AF65-F5344CB8AC3E}">
        <p14:creationId xmlns:p14="http://schemas.microsoft.com/office/powerpoint/2010/main" val="3872593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3d1e8e9de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3d1e8e9de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Differentiate between supervised and unsupervised learning, left figure should have the label strawberry as output, right figure should also just have one image but it should have maybe a couple of vectors (of numbers) as output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833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3d1e8e9de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3d1e8e9de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Differentiate between supervised and unsupervised learning, left figure should have the label strawberry as output, right figure should also just have one image but it should have maybe a couple of vectors (of numbers) as output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812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3d1e8e9de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3d1e8e9de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Differentiate between supervised and unsupervised learning, left figure should have the label strawberry as output, right figure should also just have one image but it should have maybe a couple of vectors (of numbers) as output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59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3d1e8e9de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3d1e8e9de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Differentiate between supervised and unsupervised learning, left figure should have the label strawberry as output, right figure should also just have one image but it should have maybe a couple of vectors (of numbers) as output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870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3d1e8e9de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3d1e8e9de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Differentiate between supervised and unsupervised learning, left figure should have the label strawberry as output, right figure should also just have one image but it should have maybe a couple of vectors (of numbers) as output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381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3d1e8e9de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3d1e8e9de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Carry the change to the figures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5955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Is linear regression an example of supervised or unsupervised learning?</a:t>
            </a:r>
          </a:p>
          <a:p>
            <a:r>
              <a:rPr lang="en-US"/>
              <a:t>https://www.polleverywhere.com/multiple_choice_polls/89HA3nApobBtNmHo1hf9D?flow=Default&amp;onscreen=persist</a:t>
            </a:r>
          </a:p>
        </p:txBody>
      </p:sp>
    </p:spTree>
    <p:extLst>
      <p:ext uri="{BB962C8B-B14F-4D97-AF65-F5344CB8AC3E}">
        <p14:creationId xmlns:p14="http://schemas.microsoft.com/office/powerpoint/2010/main" val="9066611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Is clustering an example of supervised or unsupervised learning?</a:t>
            </a:r>
          </a:p>
          <a:p>
            <a:r>
              <a:rPr lang="en-US"/>
              <a:t>https://www.polleverywhere.com/multiple_choice_polls/iBS8sAdJmTEU3dY9WFc80?flow=Default&amp;onscreen=persist</a:t>
            </a:r>
          </a:p>
        </p:txBody>
      </p:sp>
    </p:spTree>
    <p:extLst>
      <p:ext uri="{BB962C8B-B14F-4D97-AF65-F5344CB8AC3E}">
        <p14:creationId xmlns:p14="http://schemas.microsoft.com/office/powerpoint/2010/main" val="3765749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3d79d4009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3d79d4009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7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3d79d4009_6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3d79d4009_6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918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I watched the lecture videos before class.</a:t>
            </a:r>
          </a:p>
          <a:p>
            <a:r>
              <a:rPr lang="en-US"/>
              <a:t>https://www.polleverywhere.com/multiple_choice_polls/LQS6xC1DVQMmoMkSD3hFk?flow=Default&amp;onscreen=persist</a:t>
            </a:r>
          </a:p>
        </p:txBody>
      </p:sp>
    </p:spTree>
    <p:extLst>
      <p:ext uri="{BB962C8B-B14F-4D97-AF65-F5344CB8AC3E}">
        <p14:creationId xmlns:p14="http://schemas.microsoft.com/office/powerpoint/2010/main" val="2024219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3d5fd153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3d5fd153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82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3d5fd153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63d5fd153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877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3d5fd153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63d5fd153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9149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32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15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does big data arise?</a:t>
            </a:r>
          </a:p>
          <a:p>
            <a:r>
              <a:rPr lang="en-US"/>
              <a:t>https://www.polleverywhere.com/free_text_polls/9LmXXTntVNM0xA0stTNg4</a:t>
            </a:r>
          </a:p>
        </p:txBody>
      </p:sp>
    </p:spTree>
    <p:extLst>
      <p:ext uri="{BB962C8B-B14F-4D97-AF65-F5344CB8AC3E}">
        <p14:creationId xmlns:p14="http://schemas.microsoft.com/office/powerpoint/2010/main" val="4499320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598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 of this data is that its high dimensional ---gives us a view</a:t>
            </a:r>
            <a:r>
              <a:rPr lang="en-US" baseline="0" dirty="0"/>
              <a:t> of the whole system</a:t>
            </a:r>
            <a:r>
              <a:rPr lang="en-US" dirty="0"/>
              <a:t>,</a:t>
            </a:r>
            <a:r>
              <a:rPr lang="en-US" baseline="0" dirty="0"/>
              <a:t> high throughput – measurements for thousands even hundreds of thousands of cells in each condition. And single cell resolution.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C4747EA-DED6-BE48-8605-953A5F92C50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481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672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60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514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993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Features of this data is that its high dimensional ---gives us a view of the whole system, high throughput – measurements for thousands even hundreds of thousands of cells in each condition. And single cell resolution. </a:t>
            </a:r>
          </a:p>
        </p:txBody>
      </p:sp>
    </p:spTree>
    <p:extLst>
      <p:ext uri="{BB962C8B-B14F-4D97-AF65-F5344CB8AC3E}">
        <p14:creationId xmlns:p14="http://schemas.microsoft.com/office/powerpoint/2010/main" val="1007209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64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84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16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1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3d1e8e9d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3d1e8e9d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93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BD1DA8-8288-824E-8133-ECE37F9A3C0E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02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90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10.png"/><Relationship Id="rId5" Type="http://schemas.openxmlformats.org/officeDocument/2006/relationships/image" Target="../media/image6.png"/><Relationship Id="rId10" Type="http://schemas.openxmlformats.org/officeDocument/2006/relationships/image" Target="../media/image200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2.png"/><Relationship Id="rId5" Type="http://schemas.openxmlformats.org/officeDocument/2006/relationships/image" Target="../media/image6.png"/><Relationship Id="rId10" Type="http://schemas.openxmlformats.org/officeDocument/2006/relationships/image" Target="../media/image200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0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00.png"/><Relationship Id="rId14" Type="http://schemas.openxmlformats.org/officeDocument/2006/relationships/image" Target="../media/image2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7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70.png"/><Relationship Id="rId9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sasha.safonova@yale.edu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michal.gerasimiuk@yale.edu)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009" y="2130425"/>
            <a:ext cx="8147191" cy="1470025"/>
          </a:xfrm>
        </p:spPr>
        <p:txBody>
          <a:bodyPr/>
          <a:lstStyle/>
          <a:p>
            <a:r>
              <a:rPr lang="en-US" sz="4400" dirty="0"/>
              <a:t>Lecture 1: Intro to Unsupervised Learning for BIG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CPSC/AMTH 453/553</a:t>
            </a:r>
          </a:p>
          <a:p>
            <a:r>
              <a:rPr lang="en-US" dirty="0"/>
              <a:t>CBB 555</a:t>
            </a:r>
          </a:p>
        </p:txBody>
      </p:sp>
    </p:spTree>
    <p:extLst>
      <p:ext uri="{BB962C8B-B14F-4D97-AF65-F5344CB8AC3E}">
        <p14:creationId xmlns:p14="http://schemas.microsoft.com/office/powerpoint/2010/main" val="3862874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kinds of machine learning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l="78178" t="58716" r="1707" b="2740"/>
          <a:stretch/>
        </p:blipFill>
        <p:spPr>
          <a:xfrm>
            <a:off x="1530750" y="7180400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kinds of machine learning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</a:blip>
          <a:srcRect r="79886" b="61456"/>
          <a:stretch/>
        </p:blipFill>
        <p:spPr>
          <a:xfrm>
            <a:off x="396650" y="38914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l="25804" r="54082" b="61456"/>
          <a:stretch/>
        </p:blipFill>
        <p:spPr>
          <a:xfrm>
            <a:off x="951900" y="42273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t="54923" r="79886" b="6533"/>
          <a:stretch/>
        </p:blipFill>
        <p:spPr>
          <a:xfrm>
            <a:off x="1602850" y="38914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2" name="Google Shape;152;p24"/>
          <p:cNvPicPr preferRelativeResize="0"/>
          <p:nvPr/>
        </p:nvPicPr>
        <p:blipFill rotWithShape="1">
          <a:blip r:embed="rId4">
            <a:alphaModFix/>
          </a:blip>
          <a:srcRect t="1803" r="72252" b="65096"/>
          <a:stretch/>
        </p:blipFill>
        <p:spPr>
          <a:xfrm>
            <a:off x="1846792" y="5349375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4">
            <a:alphaModFix/>
          </a:blip>
          <a:srcRect l="35575" t="1638" r="36676" b="65262"/>
          <a:stretch/>
        </p:blipFill>
        <p:spPr>
          <a:xfrm>
            <a:off x="517400" y="5572826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4" name="Google Shape;154;p24"/>
          <p:cNvPicPr preferRelativeResize="0"/>
          <p:nvPr/>
        </p:nvPicPr>
        <p:blipFill rotWithShape="1">
          <a:blip r:embed="rId4">
            <a:alphaModFix/>
          </a:blip>
          <a:srcRect l="71680" t="55709" r="571" b="11190"/>
          <a:stretch/>
        </p:blipFill>
        <p:spPr>
          <a:xfrm>
            <a:off x="1188620" y="5822360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 l="78178" t="58716" r="1707" b="2740"/>
          <a:stretch/>
        </p:blipFill>
        <p:spPr>
          <a:xfrm>
            <a:off x="1530750" y="7180400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" name="Google Shape;156;p24"/>
          <p:cNvPicPr preferRelativeResize="0"/>
          <p:nvPr/>
        </p:nvPicPr>
        <p:blipFill rotWithShape="1">
          <a:blip r:embed="rId5">
            <a:alphaModFix/>
          </a:blip>
          <a:srcRect b="23259"/>
          <a:stretch/>
        </p:blipFill>
        <p:spPr>
          <a:xfrm>
            <a:off x="2963850" y="3733250"/>
            <a:ext cx="2869150" cy="22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158" name="Google Shape;158;p24"/>
          <p:cNvSpPr txBox="1"/>
          <p:nvPr/>
        </p:nvSpPr>
        <p:spPr>
          <a:xfrm>
            <a:off x="3151350" y="3423150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60" name="Google Shape;160;p24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kinds of machine learning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3">
            <a:alphaModFix/>
          </a:blip>
          <a:srcRect r="79886" b="61456"/>
          <a:stretch/>
        </p:blipFill>
        <p:spPr>
          <a:xfrm>
            <a:off x="396650" y="38914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/>
          </a:blip>
          <a:srcRect l="25804" r="54082" b="61456"/>
          <a:stretch/>
        </p:blipFill>
        <p:spPr>
          <a:xfrm>
            <a:off x="951900" y="42273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8" name="Google Shape;168;p25"/>
          <p:cNvPicPr preferRelativeResize="0"/>
          <p:nvPr/>
        </p:nvPicPr>
        <p:blipFill rotWithShape="1">
          <a:blip r:embed="rId4">
            <a:alphaModFix/>
          </a:blip>
          <a:srcRect t="1803" r="72252" b="65096"/>
          <a:stretch/>
        </p:blipFill>
        <p:spPr>
          <a:xfrm>
            <a:off x="1846792" y="5349375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4">
            <a:alphaModFix/>
          </a:blip>
          <a:srcRect l="35575" t="1638" r="36676" b="65262"/>
          <a:stretch/>
        </p:blipFill>
        <p:spPr>
          <a:xfrm>
            <a:off x="517400" y="5572826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4">
            <a:alphaModFix/>
          </a:blip>
          <a:srcRect l="71680" t="55709" r="571" b="11190"/>
          <a:stretch/>
        </p:blipFill>
        <p:spPr>
          <a:xfrm>
            <a:off x="1188620" y="5822360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1" name="Google Shape;171;p25"/>
          <p:cNvPicPr preferRelativeResize="0"/>
          <p:nvPr/>
        </p:nvPicPr>
        <p:blipFill rotWithShape="1">
          <a:blip r:embed="rId3">
            <a:alphaModFix/>
          </a:blip>
          <a:srcRect l="78178" t="58716" r="1707" b="2740"/>
          <a:stretch/>
        </p:blipFill>
        <p:spPr>
          <a:xfrm>
            <a:off x="1530750" y="7180400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5">
            <a:alphaModFix/>
          </a:blip>
          <a:srcRect b="23259"/>
          <a:stretch/>
        </p:blipFill>
        <p:spPr>
          <a:xfrm>
            <a:off x="2963850" y="3733250"/>
            <a:ext cx="2869150" cy="22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174" name="Google Shape;174;p25"/>
          <p:cNvSpPr txBox="1"/>
          <p:nvPr/>
        </p:nvSpPr>
        <p:spPr>
          <a:xfrm>
            <a:off x="3151350" y="3423150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 t="54923" r="79886" b="6533"/>
          <a:stretch/>
        </p:blipFill>
        <p:spPr>
          <a:xfrm>
            <a:off x="3612900" y="42273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76" name="Google Shape;176;p25"/>
          <p:cNvCxnSpPr>
            <a:stCxn id="172" idx="3"/>
          </p:cNvCxnSpPr>
          <p:nvPr/>
        </p:nvCxnSpPr>
        <p:spPr>
          <a:xfrm>
            <a:off x="5833000" y="4834125"/>
            <a:ext cx="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" name="Google Shape;177;p25"/>
          <p:cNvSpPr txBox="1"/>
          <p:nvPr/>
        </p:nvSpPr>
        <p:spPr>
          <a:xfrm>
            <a:off x="6764250" y="4629700"/>
            <a:ext cx="1204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80000"/>
                </a:solidFill>
              </a:rPr>
              <a:t>Strawberry!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78" name="Google Shape;178;p2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kinds of machine learning</a:t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r="79886" b="61456"/>
          <a:stretch/>
        </p:blipFill>
        <p:spPr>
          <a:xfrm>
            <a:off x="396650" y="38914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 l="25804" r="54082" b="61456"/>
          <a:stretch/>
        </p:blipFill>
        <p:spPr>
          <a:xfrm>
            <a:off x="951900" y="42273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7" name="Google Shape;187;p26"/>
          <p:cNvPicPr preferRelativeResize="0"/>
          <p:nvPr/>
        </p:nvPicPr>
        <p:blipFill rotWithShape="1">
          <a:blip r:embed="rId4">
            <a:alphaModFix/>
          </a:blip>
          <a:srcRect t="1803" r="72252" b="65096"/>
          <a:stretch/>
        </p:blipFill>
        <p:spPr>
          <a:xfrm>
            <a:off x="1846792" y="5349375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8" name="Google Shape;188;p26"/>
          <p:cNvPicPr preferRelativeResize="0"/>
          <p:nvPr/>
        </p:nvPicPr>
        <p:blipFill rotWithShape="1">
          <a:blip r:embed="rId4">
            <a:alphaModFix/>
          </a:blip>
          <a:srcRect l="35575" t="1638" r="36676" b="65262"/>
          <a:stretch/>
        </p:blipFill>
        <p:spPr>
          <a:xfrm>
            <a:off x="517400" y="5572826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9" name="Google Shape;189;p26"/>
          <p:cNvPicPr preferRelativeResize="0"/>
          <p:nvPr/>
        </p:nvPicPr>
        <p:blipFill rotWithShape="1">
          <a:blip r:embed="rId4">
            <a:alphaModFix/>
          </a:blip>
          <a:srcRect l="71680" t="55709" r="571" b="11190"/>
          <a:stretch/>
        </p:blipFill>
        <p:spPr>
          <a:xfrm>
            <a:off x="1188620" y="5822360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l="78178" t="58716" r="1707" b="2740"/>
          <a:stretch/>
        </p:blipFill>
        <p:spPr>
          <a:xfrm>
            <a:off x="1530750" y="7180400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1" name="Google Shape;191;p26"/>
          <p:cNvPicPr preferRelativeResize="0"/>
          <p:nvPr/>
        </p:nvPicPr>
        <p:blipFill rotWithShape="1">
          <a:blip r:embed="rId5">
            <a:alphaModFix/>
          </a:blip>
          <a:srcRect b="23259"/>
          <a:stretch/>
        </p:blipFill>
        <p:spPr>
          <a:xfrm>
            <a:off x="2963850" y="3733250"/>
            <a:ext cx="2869150" cy="22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193" name="Google Shape;193;p26"/>
          <p:cNvSpPr txBox="1"/>
          <p:nvPr/>
        </p:nvSpPr>
        <p:spPr>
          <a:xfrm>
            <a:off x="3151350" y="3423150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3">
            <a:alphaModFix/>
          </a:blip>
          <a:srcRect t="54923" r="79886" b="6533"/>
          <a:stretch/>
        </p:blipFill>
        <p:spPr>
          <a:xfrm>
            <a:off x="6100825" y="355672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5" name="Google Shape;195;p2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kinds of machine learning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 rotWithShape="1">
          <a:blip r:embed="rId3">
            <a:alphaModFix/>
          </a:blip>
          <a:srcRect r="79886" b="61456"/>
          <a:stretch/>
        </p:blipFill>
        <p:spPr>
          <a:xfrm>
            <a:off x="396650" y="38914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3" name="Google Shape;203;p27"/>
          <p:cNvPicPr preferRelativeResize="0"/>
          <p:nvPr/>
        </p:nvPicPr>
        <p:blipFill rotWithShape="1">
          <a:blip r:embed="rId3">
            <a:alphaModFix/>
          </a:blip>
          <a:srcRect l="25804" r="54082" b="61456"/>
          <a:stretch/>
        </p:blipFill>
        <p:spPr>
          <a:xfrm>
            <a:off x="951900" y="42273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4" name="Google Shape;204;p27"/>
          <p:cNvPicPr preferRelativeResize="0"/>
          <p:nvPr/>
        </p:nvPicPr>
        <p:blipFill rotWithShape="1">
          <a:blip r:embed="rId4">
            <a:alphaModFix/>
          </a:blip>
          <a:srcRect t="1803" r="72252" b="65096"/>
          <a:stretch/>
        </p:blipFill>
        <p:spPr>
          <a:xfrm>
            <a:off x="3635667" y="4282400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5" name="Google Shape;205;p27"/>
          <p:cNvPicPr preferRelativeResize="0"/>
          <p:nvPr/>
        </p:nvPicPr>
        <p:blipFill rotWithShape="1">
          <a:blip r:embed="rId4">
            <a:alphaModFix/>
          </a:blip>
          <a:srcRect l="35575" t="1638" r="36676" b="65262"/>
          <a:stretch/>
        </p:blipFill>
        <p:spPr>
          <a:xfrm>
            <a:off x="517400" y="5572826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4">
            <a:alphaModFix/>
          </a:blip>
          <a:srcRect l="71680" t="55709" r="571" b="11190"/>
          <a:stretch/>
        </p:blipFill>
        <p:spPr>
          <a:xfrm>
            <a:off x="1188620" y="5822360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l="78178" t="58716" r="1707" b="2740"/>
          <a:stretch/>
        </p:blipFill>
        <p:spPr>
          <a:xfrm>
            <a:off x="1530750" y="7180400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8" name="Google Shape;208;p27"/>
          <p:cNvPicPr preferRelativeResize="0"/>
          <p:nvPr/>
        </p:nvPicPr>
        <p:blipFill rotWithShape="1">
          <a:blip r:embed="rId5">
            <a:alphaModFix/>
          </a:blip>
          <a:srcRect b="23259"/>
          <a:stretch/>
        </p:blipFill>
        <p:spPr>
          <a:xfrm>
            <a:off x="2963850" y="3733250"/>
            <a:ext cx="2869150" cy="22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210" name="Google Shape;210;p27"/>
          <p:cNvSpPr txBox="1"/>
          <p:nvPr/>
        </p:nvSpPr>
        <p:spPr>
          <a:xfrm>
            <a:off x="3151350" y="3423150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cxnSp>
        <p:nvCxnSpPr>
          <p:cNvPr id="211" name="Google Shape;211;p27"/>
          <p:cNvCxnSpPr>
            <a:stCxn id="208" idx="3"/>
          </p:cNvCxnSpPr>
          <p:nvPr/>
        </p:nvCxnSpPr>
        <p:spPr>
          <a:xfrm>
            <a:off x="5833000" y="4834125"/>
            <a:ext cx="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2" name="Google Shape;212;p27"/>
          <p:cNvSpPr txBox="1"/>
          <p:nvPr/>
        </p:nvSpPr>
        <p:spPr>
          <a:xfrm>
            <a:off x="6764250" y="4629700"/>
            <a:ext cx="1204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F9000"/>
                </a:solidFill>
              </a:rPr>
              <a:t>Banana</a:t>
            </a:r>
            <a:endParaRPr b="1">
              <a:solidFill>
                <a:srgbClr val="BF9000"/>
              </a:solidFill>
            </a:endParaRPr>
          </a:p>
        </p:txBody>
      </p:sp>
      <p:pic>
        <p:nvPicPr>
          <p:cNvPr id="213" name="Google Shape;213;p27"/>
          <p:cNvPicPr preferRelativeResize="0"/>
          <p:nvPr/>
        </p:nvPicPr>
        <p:blipFill rotWithShape="1">
          <a:blip r:embed="rId3">
            <a:alphaModFix/>
          </a:blip>
          <a:srcRect t="54923" r="79886" b="6533"/>
          <a:stretch/>
        </p:blipFill>
        <p:spPr>
          <a:xfrm>
            <a:off x="6100825" y="355672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4" name="Google Shape;214;p2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8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2963850" y="3733250"/>
            <a:ext cx="2869150" cy="22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kinds of machine learning</a:t>
            </a:r>
            <a:endParaRPr/>
          </a:p>
        </p:txBody>
      </p:sp>
      <p:pic>
        <p:nvPicPr>
          <p:cNvPr id="222" name="Google Shape;222;p28"/>
          <p:cNvPicPr preferRelativeResize="0"/>
          <p:nvPr/>
        </p:nvPicPr>
        <p:blipFill rotWithShape="1">
          <a:blip r:embed="rId4">
            <a:alphaModFix/>
          </a:blip>
          <a:srcRect r="79886" b="61456"/>
          <a:stretch/>
        </p:blipFill>
        <p:spPr>
          <a:xfrm>
            <a:off x="396650" y="38914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3" name="Google Shape;223;p28"/>
          <p:cNvPicPr preferRelativeResize="0"/>
          <p:nvPr/>
        </p:nvPicPr>
        <p:blipFill rotWithShape="1">
          <a:blip r:embed="rId4">
            <a:alphaModFix/>
          </a:blip>
          <a:srcRect l="25804" r="54082" b="61456"/>
          <a:stretch/>
        </p:blipFill>
        <p:spPr>
          <a:xfrm>
            <a:off x="951900" y="42273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" name="Google Shape;224;p28"/>
          <p:cNvPicPr preferRelativeResize="0"/>
          <p:nvPr/>
        </p:nvPicPr>
        <p:blipFill rotWithShape="1">
          <a:blip r:embed="rId5">
            <a:alphaModFix/>
          </a:blip>
          <a:srcRect l="35575" t="1638" r="36676" b="65262"/>
          <a:stretch/>
        </p:blipFill>
        <p:spPr>
          <a:xfrm>
            <a:off x="517400" y="5572826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5" name="Google Shape;225;p28"/>
          <p:cNvPicPr preferRelativeResize="0"/>
          <p:nvPr/>
        </p:nvPicPr>
        <p:blipFill rotWithShape="1">
          <a:blip r:embed="rId5">
            <a:alphaModFix/>
          </a:blip>
          <a:srcRect l="71680" t="55709" r="571" b="11190"/>
          <a:stretch/>
        </p:blipFill>
        <p:spPr>
          <a:xfrm>
            <a:off x="1188620" y="5822360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6" name="Google Shape;226;p28"/>
          <p:cNvPicPr preferRelativeResize="0"/>
          <p:nvPr/>
        </p:nvPicPr>
        <p:blipFill rotWithShape="1">
          <a:blip r:embed="rId4">
            <a:alphaModFix/>
          </a:blip>
          <a:srcRect l="78178" t="58716" r="1707" b="2740"/>
          <a:stretch/>
        </p:blipFill>
        <p:spPr>
          <a:xfrm>
            <a:off x="1530750" y="7180400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7" name="Google Shape;227;p28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228" name="Google Shape;228;p28"/>
          <p:cNvSpPr txBox="1"/>
          <p:nvPr/>
        </p:nvSpPr>
        <p:spPr>
          <a:xfrm>
            <a:off x="3151350" y="3423150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229" name="Google Shape;229;p28"/>
          <p:cNvPicPr preferRelativeResize="0"/>
          <p:nvPr/>
        </p:nvPicPr>
        <p:blipFill rotWithShape="1">
          <a:blip r:embed="rId4">
            <a:alphaModFix/>
          </a:blip>
          <a:srcRect t="54923" r="79886" b="6533"/>
          <a:stretch/>
        </p:blipFill>
        <p:spPr>
          <a:xfrm>
            <a:off x="6100825" y="355672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0" name="Google Shape;230;p28"/>
          <p:cNvPicPr preferRelativeResize="0"/>
          <p:nvPr/>
        </p:nvPicPr>
        <p:blipFill rotWithShape="1">
          <a:blip r:embed="rId5">
            <a:alphaModFix/>
          </a:blip>
          <a:srcRect t="1803" r="72252" b="65096"/>
          <a:stretch/>
        </p:blipFill>
        <p:spPr>
          <a:xfrm>
            <a:off x="6296651" y="3698300"/>
            <a:ext cx="832737" cy="804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1" name="Google Shape;231;p2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9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2963850" y="3733250"/>
            <a:ext cx="2869150" cy="22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kinds of machine learning</a:t>
            </a:r>
            <a:endParaRPr/>
          </a:p>
        </p:txBody>
      </p:sp>
      <p:pic>
        <p:nvPicPr>
          <p:cNvPr id="239" name="Google Shape;239;p29"/>
          <p:cNvPicPr preferRelativeResize="0"/>
          <p:nvPr/>
        </p:nvPicPr>
        <p:blipFill rotWithShape="1">
          <a:blip r:embed="rId4">
            <a:alphaModFix/>
          </a:blip>
          <a:srcRect r="79886" b="61456"/>
          <a:stretch/>
        </p:blipFill>
        <p:spPr>
          <a:xfrm>
            <a:off x="396650" y="38914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0" name="Google Shape;240;p29"/>
          <p:cNvPicPr preferRelativeResize="0"/>
          <p:nvPr/>
        </p:nvPicPr>
        <p:blipFill rotWithShape="1">
          <a:blip r:embed="rId4">
            <a:alphaModFix/>
          </a:blip>
          <a:srcRect l="25804" r="54082" b="61456"/>
          <a:stretch/>
        </p:blipFill>
        <p:spPr>
          <a:xfrm>
            <a:off x="3612900" y="4220150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5">
            <a:alphaModFix/>
          </a:blip>
          <a:srcRect l="35575" t="1638" r="36676" b="65262"/>
          <a:stretch/>
        </p:blipFill>
        <p:spPr>
          <a:xfrm>
            <a:off x="517400" y="5572826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2" name="Google Shape;242;p29"/>
          <p:cNvPicPr preferRelativeResize="0"/>
          <p:nvPr/>
        </p:nvPicPr>
        <p:blipFill rotWithShape="1">
          <a:blip r:embed="rId5">
            <a:alphaModFix/>
          </a:blip>
          <a:srcRect l="71680" t="55709" r="571" b="11190"/>
          <a:stretch/>
        </p:blipFill>
        <p:spPr>
          <a:xfrm>
            <a:off x="1188620" y="5822360"/>
            <a:ext cx="718850" cy="694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3" name="Google Shape;243;p29"/>
          <p:cNvPicPr preferRelativeResize="0"/>
          <p:nvPr/>
        </p:nvPicPr>
        <p:blipFill rotWithShape="1">
          <a:blip r:embed="rId4">
            <a:alphaModFix/>
          </a:blip>
          <a:srcRect l="78178" t="58716" r="1707" b="2740"/>
          <a:stretch/>
        </p:blipFill>
        <p:spPr>
          <a:xfrm>
            <a:off x="1530750" y="7180400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4" name="Google Shape;244;p29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245" name="Google Shape;245;p29"/>
          <p:cNvSpPr txBox="1"/>
          <p:nvPr/>
        </p:nvSpPr>
        <p:spPr>
          <a:xfrm>
            <a:off x="3151350" y="3423150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246" name="Google Shape;246;p29"/>
          <p:cNvPicPr preferRelativeResize="0"/>
          <p:nvPr/>
        </p:nvPicPr>
        <p:blipFill rotWithShape="1">
          <a:blip r:embed="rId4">
            <a:alphaModFix/>
          </a:blip>
          <a:srcRect t="54923" r="79886" b="6533"/>
          <a:stretch/>
        </p:blipFill>
        <p:spPr>
          <a:xfrm>
            <a:off x="6100825" y="355672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7" name="Google Shape;247;p29"/>
          <p:cNvPicPr preferRelativeResize="0"/>
          <p:nvPr/>
        </p:nvPicPr>
        <p:blipFill rotWithShape="1">
          <a:blip r:embed="rId5">
            <a:alphaModFix/>
          </a:blip>
          <a:srcRect t="1803" r="72252" b="65096"/>
          <a:stretch/>
        </p:blipFill>
        <p:spPr>
          <a:xfrm>
            <a:off x="6296651" y="3698300"/>
            <a:ext cx="832737" cy="804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8" name="Google Shape;248;p29"/>
          <p:cNvCxnSpPr/>
          <p:nvPr/>
        </p:nvCxnSpPr>
        <p:spPr>
          <a:xfrm>
            <a:off x="5833000" y="4834125"/>
            <a:ext cx="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9" name="Google Shape;249;p29"/>
          <p:cNvSpPr txBox="1"/>
          <p:nvPr/>
        </p:nvSpPr>
        <p:spPr>
          <a:xfrm>
            <a:off x="6764250" y="4629700"/>
            <a:ext cx="1204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80000"/>
                </a:solidFill>
              </a:rPr>
              <a:t>Strawberry!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250" name="Google Shape;250;p2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0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2963850" y="3733250"/>
            <a:ext cx="2869150" cy="22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kinds of machine learning</a:t>
            </a:r>
            <a:endParaRPr/>
          </a:p>
        </p:txBody>
      </p:sp>
      <p:pic>
        <p:nvPicPr>
          <p:cNvPr id="258" name="Google Shape;258;p30"/>
          <p:cNvPicPr preferRelativeResize="0"/>
          <p:nvPr/>
        </p:nvPicPr>
        <p:blipFill rotWithShape="1">
          <a:blip r:embed="rId4">
            <a:alphaModFix/>
          </a:blip>
          <a:srcRect r="79886" b="61456"/>
          <a:stretch/>
        </p:blipFill>
        <p:spPr>
          <a:xfrm>
            <a:off x="7377225" y="348042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9" name="Google Shape;259;p30"/>
          <p:cNvPicPr preferRelativeResize="0"/>
          <p:nvPr/>
        </p:nvPicPr>
        <p:blipFill rotWithShape="1">
          <a:blip r:embed="rId5">
            <a:alphaModFix/>
          </a:blip>
          <a:srcRect l="71680" t="55709" r="571" b="11190"/>
          <a:stretch/>
        </p:blipFill>
        <p:spPr>
          <a:xfrm>
            <a:off x="7512976" y="3647798"/>
            <a:ext cx="832751" cy="8046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0" name="Google Shape;260;p30"/>
          <p:cNvPicPr preferRelativeResize="0"/>
          <p:nvPr/>
        </p:nvPicPr>
        <p:blipFill rotWithShape="1">
          <a:blip r:embed="rId4">
            <a:alphaModFix/>
          </a:blip>
          <a:srcRect l="78178" t="58716" r="1707" b="2740"/>
          <a:stretch/>
        </p:blipFill>
        <p:spPr>
          <a:xfrm>
            <a:off x="1530750" y="7180400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1" name="Google Shape;261;p30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262" name="Google Shape;262;p30"/>
          <p:cNvSpPr txBox="1"/>
          <p:nvPr/>
        </p:nvSpPr>
        <p:spPr>
          <a:xfrm>
            <a:off x="3151350" y="3423150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263" name="Google Shape;263;p30"/>
          <p:cNvPicPr preferRelativeResize="0"/>
          <p:nvPr/>
        </p:nvPicPr>
        <p:blipFill rotWithShape="1">
          <a:blip r:embed="rId4">
            <a:alphaModFix/>
          </a:blip>
          <a:srcRect t="54923" r="79886" b="6533"/>
          <a:stretch/>
        </p:blipFill>
        <p:spPr>
          <a:xfrm>
            <a:off x="6100825" y="355672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4" name="Google Shape;264;p30"/>
          <p:cNvPicPr preferRelativeResize="0"/>
          <p:nvPr/>
        </p:nvPicPr>
        <p:blipFill rotWithShape="1">
          <a:blip r:embed="rId5">
            <a:alphaModFix/>
          </a:blip>
          <a:srcRect t="1803" r="72252" b="65096"/>
          <a:stretch/>
        </p:blipFill>
        <p:spPr>
          <a:xfrm>
            <a:off x="6296651" y="3698300"/>
            <a:ext cx="832737" cy="804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5" name="Google Shape;265;p30"/>
          <p:cNvPicPr preferRelativeResize="0"/>
          <p:nvPr/>
        </p:nvPicPr>
        <p:blipFill rotWithShape="1">
          <a:blip r:embed="rId4">
            <a:alphaModFix/>
          </a:blip>
          <a:srcRect l="25804" r="54082" b="61456"/>
          <a:stretch/>
        </p:blipFill>
        <p:spPr>
          <a:xfrm>
            <a:off x="6450150" y="37946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6" name="Google Shape;266;p30"/>
          <p:cNvPicPr preferRelativeResize="0"/>
          <p:nvPr/>
        </p:nvPicPr>
        <p:blipFill rotWithShape="1">
          <a:blip r:embed="rId5">
            <a:alphaModFix/>
          </a:blip>
          <a:srcRect l="35575" t="1638" r="36676" b="65262"/>
          <a:stretch/>
        </p:blipFill>
        <p:spPr>
          <a:xfrm>
            <a:off x="7626875" y="3794675"/>
            <a:ext cx="839249" cy="810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7" name="Google Shape;267;p3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273" name="Google Shape;273;p31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2963850" y="3733250"/>
            <a:ext cx="2869150" cy="22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kinds of machine learning</a:t>
            </a:r>
            <a:endParaRPr/>
          </a:p>
        </p:txBody>
      </p:sp>
      <p:pic>
        <p:nvPicPr>
          <p:cNvPr id="275" name="Google Shape;275;p31"/>
          <p:cNvPicPr preferRelativeResize="0"/>
          <p:nvPr/>
        </p:nvPicPr>
        <p:blipFill rotWithShape="1">
          <a:blip r:embed="rId4">
            <a:alphaModFix/>
          </a:blip>
          <a:srcRect r="79886" b="61456"/>
          <a:stretch/>
        </p:blipFill>
        <p:spPr>
          <a:xfrm>
            <a:off x="7377225" y="348042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6" name="Google Shape;276;p31"/>
          <p:cNvPicPr preferRelativeResize="0"/>
          <p:nvPr/>
        </p:nvPicPr>
        <p:blipFill rotWithShape="1">
          <a:blip r:embed="rId5">
            <a:alphaModFix/>
          </a:blip>
          <a:srcRect l="71680" t="55709" r="571" b="11190"/>
          <a:stretch/>
        </p:blipFill>
        <p:spPr>
          <a:xfrm>
            <a:off x="7512976" y="3647798"/>
            <a:ext cx="832751" cy="8046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7" name="Google Shape;277;p31"/>
          <p:cNvPicPr preferRelativeResize="0"/>
          <p:nvPr/>
        </p:nvPicPr>
        <p:blipFill rotWithShape="1">
          <a:blip r:embed="rId4">
            <a:alphaModFix/>
          </a:blip>
          <a:srcRect l="78178" t="58716" r="1707" b="2740"/>
          <a:stretch/>
        </p:blipFill>
        <p:spPr>
          <a:xfrm>
            <a:off x="951900" y="4324700"/>
            <a:ext cx="832748" cy="8766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8" name="Google Shape;278;p31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279" name="Google Shape;279;p31"/>
          <p:cNvSpPr txBox="1"/>
          <p:nvPr/>
        </p:nvSpPr>
        <p:spPr>
          <a:xfrm>
            <a:off x="3151350" y="3423150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280" name="Google Shape;280;p31"/>
          <p:cNvPicPr preferRelativeResize="0"/>
          <p:nvPr/>
        </p:nvPicPr>
        <p:blipFill rotWithShape="1">
          <a:blip r:embed="rId4">
            <a:alphaModFix/>
          </a:blip>
          <a:srcRect t="54923" r="79886" b="6533"/>
          <a:stretch/>
        </p:blipFill>
        <p:spPr>
          <a:xfrm>
            <a:off x="6100825" y="355672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1" name="Google Shape;281;p31"/>
          <p:cNvPicPr preferRelativeResize="0"/>
          <p:nvPr/>
        </p:nvPicPr>
        <p:blipFill rotWithShape="1">
          <a:blip r:embed="rId5">
            <a:alphaModFix/>
          </a:blip>
          <a:srcRect t="1803" r="72252" b="65096"/>
          <a:stretch/>
        </p:blipFill>
        <p:spPr>
          <a:xfrm>
            <a:off x="6296651" y="3698300"/>
            <a:ext cx="832737" cy="804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2" name="Google Shape;282;p31"/>
          <p:cNvPicPr preferRelativeResize="0"/>
          <p:nvPr/>
        </p:nvPicPr>
        <p:blipFill rotWithShape="1">
          <a:blip r:embed="rId4">
            <a:alphaModFix/>
          </a:blip>
          <a:srcRect l="25804" r="54082" b="61456"/>
          <a:stretch/>
        </p:blipFill>
        <p:spPr>
          <a:xfrm>
            <a:off x="6450150" y="37946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3" name="Google Shape;283;p31"/>
          <p:cNvPicPr preferRelativeResize="0"/>
          <p:nvPr/>
        </p:nvPicPr>
        <p:blipFill rotWithShape="1">
          <a:blip r:embed="rId5">
            <a:alphaModFix/>
          </a:blip>
          <a:srcRect l="35575" t="1638" r="36676" b="65262"/>
          <a:stretch/>
        </p:blipFill>
        <p:spPr>
          <a:xfrm>
            <a:off x="7626875" y="3794675"/>
            <a:ext cx="839249" cy="810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p31"/>
          <p:cNvSpPr txBox="1"/>
          <p:nvPr/>
        </p:nvSpPr>
        <p:spPr>
          <a:xfrm>
            <a:off x="1126625" y="3907650"/>
            <a:ext cx="483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2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2963850" y="3733250"/>
            <a:ext cx="2869150" cy="22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kinds of machine learning</a:t>
            </a:r>
            <a:endParaRPr/>
          </a:p>
        </p:txBody>
      </p:sp>
      <p:pic>
        <p:nvPicPr>
          <p:cNvPr id="294" name="Google Shape;294;p32"/>
          <p:cNvPicPr preferRelativeResize="0"/>
          <p:nvPr/>
        </p:nvPicPr>
        <p:blipFill rotWithShape="1">
          <a:blip r:embed="rId4">
            <a:alphaModFix/>
          </a:blip>
          <a:srcRect r="79886" b="61456"/>
          <a:stretch/>
        </p:blipFill>
        <p:spPr>
          <a:xfrm>
            <a:off x="7377225" y="348042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5" name="Google Shape;295;p32"/>
          <p:cNvPicPr preferRelativeResize="0"/>
          <p:nvPr/>
        </p:nvPicPr>
        <p:blipFill rotWithShape="1">
          <a:blip r:embed="rId5">
            <a:alphaModFix/>
          </a:blip>
          <a:srcRect l="71680" t="55709" r="571" b="11190"/>
          <a:stretch/>
        </p:blipFill>
        <p:spPr>
          <a:xfrm>
            <a:off x="7512976" y="3647798"/>
            <a:ext cx="832751" cy="8046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6" name="Google Shape;296;p32"/>
          <p:cNvPicPr preferRelativeResize="0"/>
          <p:nvPr/>
        </p:nvPicPr>
        <p:blipFill rotWithShape="1">
          <a:blip r:embed="rId4">
            <a:alphaModFix/>
          </a:blip>
          <a:srcRect l="78178" t="58716" r="1707" b="2740"/>
          <a:stretch/>
        </p:blipFill>
        <p:spPr>
          <a:xfrm>
            <a:off x="3578725" y="4202100"/>
            <a:ext cx="832748" cy="8766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7" name="Google Shape;297;p32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298" name="Google Shape;298;p32"/>
          <p:cNvSpPr txBox="1"/>
          <p:nvPr/>
        </p:nvSpPr>
        <p:spPr>
          <a:xfrm>
            <a:off x="3151350" y="3423150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299" name="Google Shape;299;p32"/>
          <p:cNvPicPr preferRelativeResize="0"/>
          <p:nvPr/>
        </p:nvPicPr>
        <p:blipFill rotWithShape="1">
          <a:blip r:embed="rId4">
            <a:alphaModFix/>
          </a:blip>
          <a:srcRect t="54923" r="79886" b="6533"/>
          <a:stretch/>
        </p:blipFill>
        <p:spPr>
          <a:xfrm>
            <a:off x="6100825" y="355672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0" name="Google Shape;300;p32"/>
          <p:cNvPicPr preferRelativeResize="0"/>
          <p:nvPr/>
        </p:nvPicPr>
        <p:blipFill rotWithShape="1">
          <a:blip r:embed="rId5">
            <a:alphaModFix/>
          </a:blip>
          <a:srcRect t="1803" r="72252" b="65096"/>
          <a:stretch/>
        </p:blipFill>
        <p:spPr>
          <a:xfrm>
            <a:off x="6296651" y="3698300"/>
            <a:ext cx="832737" cy="804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1" name="Google Shape;301;p32"/>
          <p:cNvPicPr preferRelativeResize="0"/>
          <p:nvPr/>
        </p:nvPicPr>
        <p:blipFill rotWithShape="1">
          <a:blip r:embed="rId4">
            <a:alphaModFix/>
          </a:blip>
          <a:srcRect l="25804" r="54082" b="61456"/>
          <a:stretch/>
        </p:blipFill>
        <p:spPr>
          <a:xfrm>
            <a:off x="6450150" y="3794675"/>
            <a:ext cx="764400" cy="80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2" name="Google Shape;302;p32"/>
          <p:cNvPicPr preferRelativeResize="0"/>
          <p:nvPr/>
        </p:nvPicPr>
        <p:blipFill rotWithShape="1">
          <a:blip r:embed="rId5">
            <a:alphaModFix/>
          </a:blip>
          <a:srcRect l="35575" t="1638" r="36676" b="65262"/>
          <a:stretch/>
        </p:blipFill>
        <p:spPr>
          <a:xfrm>
            <a:off x="7626875" y="3794675"/>
            <a:ext cx="839249" cy="810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03" name="Google Shape;303;p32"/>
          <p:cNvCxnSpPr/>
          <p:nvPr/>
        </p:nvCxnSpPr>
        <p:spPr>
          <a:xfrm>
            <a:off x="5833000" y="4834125"/>
            <a:ext cx="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4" name="Google Shape;304;p32"/>
          <p:cNvSpPr txBox="1"/>
          <p:nvPr/>
        </p:nvSpPr>
        <p:spPr>
          <a:xfrm>
            <a:off x="6764250" y="4629700"/>
            <a:ext cx="1204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80000"/>
                </a:solidFill>
              </a:rPr>
              <a:t>Strawberry!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305" name="Google Shape;305;p3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4CD53-6EA2-8C4E-B559-6B9D2DE592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14D93-84FB-0F4A-BB5E-0830FCE2C4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rmrpaNYHJVKq3Ln1ipv1M">
            <a:extLst>
              <a:ext uri="{FF2B5EF4-FFF2-40B4-BE49-F238E27FC236}">
                <a16:creationId xmlns:a16="http://schemas.microsoft.com/office/drawing/2014/main" id="{94600338-3200-9844-B200-F891956E605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4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4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86750" y="3685708"/>
            <a:ext cx="1730300" cy="132780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kinds of machine learning</a:t>
            </a:r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1671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Unsupervised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unlabeled data, want to organize it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334" name="Google Shape;334;p34"/>
          <p:cNvPicPr preferRelativeResize="0"/>
          <p:nvPr/>
        </p:nvPicPr>
        <p:blipFill rotWithShape="1">
          <a:blip r:embed="rId4">
            <a:alphaModFix/>
          </a:blip>
          <a:srcRect l="78178" t="58716" r="1707" b="2740"/>
          <a:stretch/>
        </p:blipFill>
        <p:spPr>
          <a:xfrm>
            <a:off x="472717" y="3958061"/>
            <a:ext cx="502206" cy="528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5" name="Google Shape;335;p34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336" name="Google Shape;336;p34"/>
          <p:cNvSpPr txBox="1"/>
          <p:nvPr/>
        </p:nvSpPr>
        <p:spPr>
          <a:xfrm>
            <a:off x="306354" y="3065675"/>
            <a:ext cx="1972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337" name="Google Shape;3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2838" y="4207346"/>
            <a:ext cx="463071" cy="4379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8" name="Google Shape;338;p34"/>
          <p:cNvPicPr preferRelativeResize="0"/>
          <p:nvPr/>
        </p:nvPicPr>
        <p:blipFill rotWithShape="1">
          <a:blip r:embed="rId6">
            <a:alphaModFix/>
          </a:blip>
          <a:srcRect l="15822" t="9771" r="16445" b="15405"/>
          <a:stretch/>
        </p:blipFill>
        <p:spPr>
          <a:xfrm>
            <a:off x="3496482" y="4267867"/>
            <a:ext cx="463060" cy="47095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9" name="Google Shape;339;p34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4203406" y="3955990"/>
            <a:ext cx="2178524" cy="16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4"/>
          <p:cNvSpPr txBox="1"/>
          <p:nvPr/>
        </p:nvSpPr>
        <p:spPr>
          <a:xfrm>
            <a:off x="4246094" y="3240993"/>
            <a:ext cx="1884057" cy="68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Unsupervised Learning Model</a:t>
            </a:r>
            <a:endParaRPr sz="1800" b="1"/>
          </a:p>
        </p:txBody>
      </p:sp>
      <p:pic>
        <p:nvPicPr>
          <p:cNvPr id="341" name="Google Shape;341;p34"/>
          <p:cNvPicPr preferRelativeResize="0"/>
          <p:nvPr/>
        </p:nvPicPr>
        <p:blipFill rotWithShape="1">
          <a:blip r:embed="rId7">
            <a:alphaModFix/>
          </a:blip>
          <a:srcRect l="7749"/>
          <a:stretch/>
        </p:blipFill>
        <p:spPr>
          <a:xfrm>
            <a:off x="3571975" y="4328822"/>
            <a:ext cx="471771" cy="46305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2" name="Google Shape;34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39199" y="4386181"/>
            <a:ext cx="463072" cy="4423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3" name="Google Shape;34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9767" y="4454783"/>
            <a:ext cx="463071" cy="4630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0ACF99-5824-E643-A704-9CD58C3D6E6A}"/>
              </a:ext>
            </a:extLst>
          </p:cNvPr>
          <p:cNvSpPr txBox="1"/>
          <p:nvPr/>
        </p:nvSpPr>
        <p:spPr>
          <a:xfrm>
            <a:off x="1992403" y="414983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Strawberry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43D7EC-58B7-CB4A-A4F4-C9843C52C9C7}"/>
              </a:ext>
            </a:extLst>
          </p:cNvPr>
          <p:cNvCxnSpPr>
            <a:cxnSpLocks/>
          </p:cNvCxnSpPr>
          <p:nvPr/>
        </p:nvCxnSpPr>
        <p:spPr>
          <a:xfrm>
            <a:off x="1839119" y="4328822"/>
            <a:ext cx="1532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Google Shape;344;p34"/>
          <p:cNvSpPr/>
          <p:nvPr/>
        </p:nvSpPr>
        <p:spPr>
          <a:xfrm>
            <a:off x="-478490" y="3145901"/>
            <a:ext cx="3537331" cy="2227500"/>
          </a:xfrm>
          <a:prstGeom prst="rect">
            <a:avLst/>
          </a:prstGeom>
          <a:solidFill>
            <a:srgbClr val="FFFFFF">
              <a:alpha val="4749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4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86750" y="3685708"/>
            <a:ext cx="1730300" cy="132780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kinds of machine learning</a:t>
            </a:r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1671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Unsupervised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unlabeled data, want to organize it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334" name="Google Shape;334;p34"/>
          <p:cNvPicPr preferRelativeResize="0"/>
          <p:nvPr/>
        </p:nvPicPr>
        <p:blipFill rotWithShape="1">
          <a:blip r:embed="rId4">
            <a:alphaModFix/>
          </a:blip>
          <a:srcRect l="78178" t="58716" r="1707" b="2740"/>
          <a:stretch/>
        </p:blipFill>
        <p:spPr>
          <a:xfrm>
            <a:off x="472717" y="3958061"/>
            <a:ext cx="502206" cy="528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5" name="Google Shape;335;p34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336" name="Google Shape;336;p34"/>
          <p:cNvSpPr txBox="1"/>
          <p:nvPr/>
        </p:nvSpPr>
        <p:spPr>
          <a:xfrm>
            <a:off x="306354" y="3065675"/>
            <a:ext cx="1972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337" name="Google Shape;3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2838" y="4207346"/>
            <a:ext cx="463071" cy="4379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8" name="Google Shape;338;p34"/>
          <p:cNvPicPr preferRelativeResize="0"/>
          <p:nvPr/>
        </p:nvPicPr>
        <p:blipFill rotWithShape="1">
          <a:blip r:embed="rId6">
            <a:alphaModFix/>
          </a:blip>
          <a:srcRect l="15822" t="9771" r="16445" b="15405"/>
          <a:stretch/>
        </p:blipFill>
        <p:spPr>
          <a:xfrm>
            <a:off x="3496482" y="4267867"/>
            <a:ext cx="463060" cy="47095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9" name="Google Shape;339;p34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4203406" y="3955990"/>
            <a:ext cx="2178524" cy="16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4"/>
          <p:cNvSpPr txBox="1"/>
          <p:nvPr/>
        </p:nvSpPr>
        <p:spPr>
          <a:xfrm>
            <a:off x="4246094" y="3240993"/>
            <a:ext cx="1884057" cy="68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Unsupervised Learning Model</a:t>
            </a:r>
            <a:endParaRPr sz="1800" b="1"/>
          </a:p>
        </p:txBody>
      </p:sp>
      <p:pic>
        <p:nvPicPr>
          <p:cNvPr id="341" name="Google Shape;341;p34"/>
          <p:cNvPicPr preferRelativeResize="0"/>
          <p:nvPr/>
        </p:nvPicPr>
        <p:blipFill rotWithShape="1">
          <a:blip r:embed="rId7">
            <a:alphaModFix/>
          </a:blip>
          <a:srcRect l="7749"/>
          <a:stretch/>
        </p:blipFill>
        <p:spPr>
          <a:xfrm>
            <a:off x="3571975" y="4328822"/>
            <a:ext cx="471771" cy="46305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2" name="Google Shape;34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39199" y="4386181"/>
            <a:ext cx="463072" cy="4423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3" name="Google Shape;34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9513" y="4413740"/>
            <a:ext cx="463071" cy="4630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0ACF99-5824-E643-A704-9CD58C3D6E6A}"/>
              </a:ext>
            </a:extLst>
          </p:cNvPr>
          <p:cNvSpPr txBox="1"/>
          <p:nvPr/>
        </p:nvSpPr>
        <p:spPr>
          <a:xfrm>
            <a:off x="1992403" y="414983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Strawberry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43D7EC-58B7-CB4A-A4F4-C9843C52C9C7}"/>
              </a:ext>
            </a:extLst>
          </p:cNvPr>
          <p:cNvCxnSpPr>
            <a:cxnSpLocks/>
          </p:cNvCxnSpPr>
          <p:nvPr/>
        </p:nvCxnSpPr>
        <p:spPr>
          <a:xfrm>
            <a:off x="1839119" y="4328822"/>
            <a:ext cx="1532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Google Shape;344;p34"/>
          <p:cNvSpPr/>
          <p:nvPr/>
        </p:nvSpPr>
        <p:spPr>
          <a:xfrm>
            <a:off x="-478490" y="3145901"/>
            <a:ext cx="3537331" cy="2227500"/>
          </a:xfrm>
          <a:prstGeom prst="rect">
            <a:avLst/>
          </a:prstGeom>
          <a:solidFill>
            <a:srgbClr val="FFFFFF">
              <a:alpha val="4749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F7AC19-90F5-764B-9A3C-3090F4CC6A98}"/>
              </a:ext>
            </a:extLst>
          </p:cNvPr>
          <p:cNvCxnSpPr>
            <a:cxnSpLocks/>
          </p:cNvCxnSpPr>
          <p:nvPr/>
        </p:nvCxnSpPr>
        <p:spPr>
          <a:xfrm>
            <a:off x="6454103" y="4763622"/>
            <a:ext cx="3782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C7A4B8-B8E2-1946-8462-77E2A3E082B8}"/>
                  </a:ext>
                </a:extLst>
              </p:cNvPr>
              <p:cNvSpPr txBox="1"/>
              <p:nvPr/>
            </p:nvSpPr>
            <p:spPr>
              <a:xfrm>
                <a:off x="6904523" y="4486726"/>
                <a:ext cx="453457" cy="5111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C7A4B8-B8E2-1946-8462-77E2A3E08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523" y="4486726"/>
                <a:ext cx="453457" cy="511166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517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4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86750" y="3685708"/>
            <a:ext cx="1730300" cy="132780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kinds of machine learning</a:t>
            </a:r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1671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Unsupervised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unlabeled data, want to organize it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334" name="Google Shape;334;p34"/>
          <p:cNvPicPr preferRelativeResize="0"/>
          <p:nvPr/>
        </p:nvPicPr>
        <p:blipFill rotWithShape="1">
          <a:blip r:embed="rId4">
            <a:alphaModFix/>
          </a:blip>
          <a:srcRect l="78178" t="58716" r="1707" b="2740"/>
          <a:stretch/>
        </p:blipFill>
        <p:spPr>
          <a:xfrm>
            <a:off x="472717" y="3958061"/>
            <a:ext cx="502206" cy="528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5" name="Google Shape;335;p34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336" name="Google Shape;336;p34"/>
          <p:cNvSpPr txBox="1"/>
          <p:nvPr/>
        </p:nvSpPr>
        <p:spPr>
          <a:xfrm>
            <a:off x="306354" y="3065675"/>
            <a:ext cx="1972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337" name="Google Shape;3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2838" y="4207346"/>
            <a:ext cx="463071" cy="4379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8" name="Google Shape;338;p34"/>
          <p:cNvPicPr preferRelativeResize="0"/>
          <p:nvPr/>
        </p:nvPicPr>
        <p:blipFill rotWithShape="1">
          <a:blip r:embed="rId6">
            <a:alphaModFix/>
          </a:blip>
          <a:srcRect l="15822" t="9771" r="16445" b="15405"/>
          <a:stretch/>
        </p:blipFill>
        <p:spPr>
          <a:xfrm>
            <a:off x="3496482" y="4267867"/>
            <a:ext cx="463060" cy="47095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9" name="Google Shape;339;p34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4203406" y="3955990"/>
            <a:ext cx="2178524" cy="16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4"/>
          <p:cNvSpPr txBox="1"/>
          <p:nvPr/>
        </p:nvSpPr>
        <p:spPr>
          <a:xfrm>
            <a:off x="4246094" y="3240993"/>
            <a:ext cx="1884057" cy="68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Unsupervised Learning Model</a:t>
            </a:r>
            <a:endParaRPr sz="1800" b="1"/>
          </a:p>
        </p:txBody>
      </p:sp>
      <p:pic>
        <p:nvPicPr>
          <p:cNvPr id="341" name="Google Shape;341;p34"/>
          <p:cNvPicPr preferRelativeResize="0"/>
          <p:nvPr/>
        </p:nvPicPr>
        <p:blipFill rotWithShape="1">
          <a:blip r:embed="rId7">
            <a:alphaModFix/>
          </a:blip>
          <a:srcRect l="7749"/>
          <a:stretch/>
        </p:blipFill>
        <p:spPr>
          <a:xfrm>
            <a:off x="3571975" y="4328822"/>
            <a:ext cx="471771" cy="46305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2" name="Google Shape;34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7803" y="4426309"/>
            <a:ext cx="463072" cy="4423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3" name="Google Shape;34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15541" y="5374267"/>
            <a:ext cx="463071" cy="4630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0ACF99-5824-E643-A704-9CD58C3D6E6A}"/>
              </a:ext>
            </a:extLst>
          </p:cNvPr>
          <p:cNvSpPr txBox="1"/>
          <p:nvPr/>
        </p:nvSpPr>
        <p:spPr>
          <a:xfrm>
            <a:off x="1992403" y="414983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Strawberry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43D7EC-58B7-CB4A-A4F4-C9843C52C9C7}"/>
              </a:ext>
            </a:extLst>
          </p:cNvPr>
          <p:cNvCxnSpPr>
            <a:cxnSpLocks/>
          </p:cNvCxnSpPr>
          <p:nvPr/>
        </p:nvCxnSpPr>
        <p:spPr>
          <a:xfrm>
            <a:off x="1839119" y="4328822"/>
            <a:ext cx="1532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Google Shape;344;p34"/>
          <p:cNvSpPr/>
          <p:nvPr/>
        </p:nvSpPr>
        <p:spPr>
          <a:xfrm>
            <a:off x="-478490" y="3145901"/>
            <a:ext cx="3537331" cy="2227500"/>
          </a:xfrm>
          <a:prstGeom prst="rect">
            <a:avLst/>
          </a:prstGeom>
          <a:solidFill>
            <a:srgbClr val="FFFFFF">
              <a:alpha val="4749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F7AC19-90F5-764B-9A3C-3090F4CC6A98}"/>
              </a:ext>
            </a:extLst>
          </p:cNvPr>
          <p:cNvCxnSpPr>
            <a:cxnSpLocks/>
          </p:cNvCxnSpPr>
          <p:nvPr/>
        </p:nvCxnSpPr>
        <p:spPr>
          <a:xfrm>
            <a:off x="6454103" y="4763622"/>
            <a:ext cx="3782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72F3B6-903E-974E-98B2-1B852A3BCDA0}"/>
                  </a:ext>
                </a:extLst>
              </p:cNvPr>
              <p:cNvSpPr txBox="1"/>
              <p:nvPr/>
            </p:nvSpPr>
            <p:spPr>
              <a:xfrm>
                <a:off x="8627757" y="5368404"/>
                <a:ext cx="409086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.7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72F3B6-903E-974E-98B2-1B852A3BC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757" y="5368404"/>
                <a:ext cx="409086" cy="460126"/>
              </a:xfrm>
              <a:prstGeom prst="rect">
                <a:avLst/>
              </a:prstGeom>
              <a:blipFill>
                <a:blip r:embed="rId10"/>
                <a:stretch>
                  <a:fillRect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650F5CA-E29D-9148-8DF9-1399B07D33EB}"/>
                  </a:ext>
                </a:extLst>
              </p:cNvPr>
              <p:cNvSpPr txBox="1"/>
              <p:nvPr/>
            </p:nvSpPr>
            <p:spPr>
              <a:xfrm>
                <a:off x="6904523" y="4508763"/>
                <a:ext cx="409086" cy="460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650F5CA-E29D-9148-8DF9-1399B07D3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523" y="4508763"/>
                <a:ext cx="409086" cy="460960"/>
              </a:xfrm>
              <a:prstGeom prst="rect">
                <a:avLst/>
              </a:prstGeom>
              <a:blipFill>
                <a:blip r:embed="rId11"/>
                <a:stretch>
                  <a:fillRect t="-540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119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4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86750" y="3685708"/>
            <a:ext cx="1730300" cy="132780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kinds of machine learning</a:t>
            </a:r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1671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Unsupervised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unlabeled data, want to organize it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334" name="Google Shape;334;p34"/>
          <p:cNvPicPr preferRelativeResize="0"/>
          <p:nvPr/>
        </p:nvPicPr>
        <p:blipFill rotWithShape="1">
          <a:blip r:embed="rId4">
            <a:alphaModFix/>
          </a:blip>
          <a:srcRect l="78178" t="58716" r="1707" b="2740"/>
          <a:stretch/>
        </p:blipFill>
        <p:spPr>
          <a:xfrm>
            <a:off x="472717" y="3958061"/>
            <a:ext cx="502206" cy="528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5" name="Google Shape;335;p34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336" name="Google Shape;336;p34"/>
          <p:cNvSpPr txBox="1"/>
          <p:nvPr/>
        </p:nvSpPr>
        <p:spPr>
          <a:xfrm>
            <a:off x="306354" y="3065675"/>
            <a:ext cx="1972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337" name="Google Shape;3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2838" y="4207346"/>
            <a:ext cx="463071" cy="4379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8" name="Google Shape;338;p34"/>
          <p:cNvPicPr preferRelativeResize="0"/>
          <p:nvPr/>
        </p:nvPicPr>
        <p:blipFill rotWithShape="1">
          <a:blip r:embed="rId6">
            <a:alphaModFix/>
          </a:blip>
          <a:srcRect l="15822" t="9771" r="16445" b="15405"/>
          <a:stretch/>
        </p:blipFill>
        <p:spPr>
          <a:xfrm>
            <a:off x="3496482" y="4267867"/>
            <a:ext cx="463060" cy="47095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9" name="Google Shape;339;p34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4203406" y="3955990"/>
            <a:ext cx="2178524" cy="16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4"/>
          <p:cNvSpPr txBox="1"/>
          <p:nvPr/>
        </p:nvSpPr>
        <p:spPr>
          <a:xfrm>
            <a:off x="4246094" y="3240993"/>
            <a:ext cx="1884057" cy="68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Unsupervised Learning Model</a:t>
            </a:r>
            <a:endParaRPr sz="1800" b="1"/>
          </a:p>
        </p:txBody>
      </p:sp>
      <p:pic>
        <p:nvPicPr>
          <p:cNvPr id="341" name="Google Shape;341;p34"/>
          <p:cNvPicPr preferRelativeResize="0"/>
          <p:nvPr/>
        </p:nvPicPr>
        <p:blipFill rotWithShape="1">
          <a:blip r:embed="rId7">
            <a:alphaModFix/>
          </a:blip>
          <a:srcRect l="7749"/>
          <a:stretch/>
        </p:blipFill>
        <p:spPr>
          <a:xfrm>
            <a:off x="4743193" y="4413745"/>
            <a:ext cx="471771" cy="46305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2" name="Google Shape;34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03306" y="3585738"/>
            <a:ext cx="463072" cy="4423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0ACF99-5824-E643-A704-9CD58C3D6E6A}"/>
              </a:ext>
            </a:extLst>
          </p:cNvPr>
          <p:cNvSpPr txBox="1"/>
          <p:nvPr/>
        </p:nvSpPr>
        <p:spPr>
          <a:xfrm>
            <a:off x="1992403" y="414983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Strawberry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43D7EC-58B7-CB4A-A4F4-C9843C52C9C7}"/>
              </a:ext>
            </a:extLst>
          </p:cNvPr>
          <p:cNvCxnSpPr>
            <a:cxnSpLocks/>
          </p:cNvCxnSpPr>
          <p:nvPr/>
        </p:nvCxnSpPr>
        <p:spPr>
          <a:xfrm>
            <a:off x="1839119" y="4328822"/>
            <a:ext cx="1532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Google Shape;344;p34"/>
          <p:cNvSpPr/>
          <p:nvPr/>
        </p:nvSpPr>
        <p:spPr>
          <a:xfrm>
            <a:off x="-478490" y="3145901"/>
            <a:ext cx="3537331" cy="2227500"/>
          </a:xfrm>
          <a:prstGeom prst="rect">
            <a:avLst/>
          </a:prstGeom>
          <a:solidFill>
            <a:srgbClr val="FFFFFF">
              <a:alpha val="4749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F7AC19-90F5-764B-9A3C-3090F4CC6A98}"/>
              </a:ext>
            </a:extLst>
          </p:cNvPr>
          <p:cNvCxnSpPr>
            <a:cxnSpLocks/>
          </p:cNvCxnSpPr>
          <p:nvPr/>
        </p:nvCxnSpPr>
        <p:spPr>
          <a:xfrm>
            <a:off x="6454103" y="4763622"/>
            <a:ext cx="3782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oogle Shape;343;p34">
            <a:extLst>
              <a:ext uri="{FF2B5EF4-FFF2-40B4-BE49-F238E27FC236}">
                <a16:creationId xmlns:a16="http://schemas.microsoft.com/office/drawing/2014/main" id="{056DD2C5-138E-2847-8686-46B2C2F41CD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15541" y="5374267"/>
            <a:ext cx="463071" cy="4630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BC60FF1-4FFB-7C45-8F62-BC134CDA9402}"/>
                  </a:ext>
                </a:extLst>
              </p:cNvPr>
              <p:cNvSpPr txBox="1"/>
              <p:nvPr/>
            </p:nvSpPr>
            <p:spPr>
              <a:xfrm>
                <a:off x="8627757" y="5368404"/>
                <a:ext cx="409086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.7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BC60FF1-4FFB-7C45-8F62-BC134CDA9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757" y="5368404"/>
                <a:ext cx="409086" cy="460126"/>
              </a:xfrm>
              <a:prstGeom prst="rect">
                <a:avLst/>
              </a:prstGeom>
              <a:blipFill>
                <a:blip r:embed="rId10"/>
                <a:stretch>
                  <a:fillRect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846207-5951-FA42-9032-5B98793AE974}"/>
                  </a:ext>
                </a:extLst>
              </p:cNvPr>
              <p:cNvSpPr txBox="1"/>
              <p:nvPr/>
            </p:nvSpPr>
            <p:spPr>
              <a:xfrm>
                <a:off x="6904523" y="4508763"/>
                <a:ext cx="409086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846207-5951-FA42-9032-5B98793AE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523" y="4508763"/>
                <a:ext cx="409086" cy="460126"/>
              </a:xfrm>
              <a:prstGeom prst="rect">
                <a:avLst/>
              </a:prstGeom>
              <a:blipFill>
                <a:blip r:embed="rId11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F359D31-B1CA-7648-A279-0FD2FC41EE2D}"/>
                  </a:ext>
                </a:extLst>
              </p:cNvPr>
              <p:cNvSpPr txBox="1"/>
              <p:nvPr/>
            </p:nvSpPr>
            <p:spPr>
              <a:xfrm>
                <a:off x="8681369" y="3574692"/>
                <a:ext cx="409086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F359D31-B1CA-7648-A279-0FD2FC41E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369" y="3574692"/>
                <a:ext cx="409086" cy="460126"/>
              </a:xfrm>
              <a:prstGeom prst="rect">
                <a:avLst/>
              </a:prstGeom>
              <a:blipFill>
                <a:blip r:embed="rId12"/>
                <a:stretch>
                  <a:fillRect t="-263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780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4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86750" y="3685708"/>
            <a:ext cx="1730300" cy="132780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kinds of machine learning</a:t>
            </a:r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1671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Unsupervised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unlabeled data, want to organize it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334" name="Google Shape;334;p34"/>
          <p:cNvPicPr preferRelativeResize="0"/>
          <p:nvPr/>
        </p:nvPicPr>
        <p:blipFill rotWithShape="1">
          <a:blip r:embed="rId4">
            <a:alphaModFix/>
          </a:blip>
          <a:srcRect l="78178" t="58716" r="1707" b="2740"/>
          <a:stretch/>
        </p:blipFill>
        <p:spPr>
          <a:xfrm>
            <a:off x="472717" y="3958061"/>
            <a:ext cx="502206" cy="528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5" name="Google Shape;335;p34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336" name="Google Shape;336;p34"/>
          <p:cNvSpPr txBox="1"/>
          <p:nvPr/>
        </p:nvSpPr>
        <p:spPr>
          <a:xfrm>
            <a:off x="306354" y="3065675"/>
            <a:ext cx="1972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337" name="Google Shape;3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7061" y="3940250"/>
            <a:ext cx="463071" cy="4379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8" name="Google Shape;338;p34"/>
          <p:cNvPicPr preferRelativeResize="0"/>
          <p:nvPr/>
        </p:nvPicPr>
        <p:blipFill rotWithShape="1">
          <a:blip r:embed="rId6">
            <a:alphaModFix/>
          </a:blip>
          <a:srcRect l="15822" t="9771" r="16445" b="15405"/>
          <a:stretch/>
        </p:blipFill>
        <p:spPr>
          <a:xfrm>
            <a:off x="7088199" y="3240993"/>
            <a:ext cx="463060" cy="47095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9" name="Google Shape;339;p34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4203406" y="3955990"/>
            <a:ext cx="2178524" cy="16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4"/>
          <p:cNvSpPr txBox="1"/>
          <p:nvPr/>
        </p:nvSpPr>
        <p:spPr>
          <a:xfrm>
            <a:off x="4246094" y="3240993"/>
            <a:ext cx="1884057" cy="68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Unsupervised Learning Model</a:t>
            </a:r>
            <a:endParaRPr sz="1800" b="1"/>
          </a:p>
        </p:txBody>
      </p:sp>
      <p:pic>
        <p:nvPicPr>
          <p:cNvPr id="341" name="Google Shape;341;p34"/>
          <p:cNvPicPr preferRelativeResize="0"/>
          <p:nvPr/>
        </p:nvPicPr>
        <p:blipFill rotWithShape="1">
          <a:blip r:embed="rId7">
            <a:alphaModFix/>
          </a:blip>
          <a:srcRect l="7749"/>
          <a:stretch/>
        </p:blipFill>
        <p:spPr>
          <a:xfrm>
            <a:off x="7051454" y="5605804"/>
            <a:ext cx="471771" cy="46305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0ACF99-5824-E643-A704-9CD58C3D6E6A}"/>
              </a:ext>
            </a:extLst>
          </p:cNvPr>
          <p:cNvSpPr txBox="1"/>
          <p:nvPr/>
        </p:nvSpPr>
        <p:spPr>
          <a:xfrm>
            <a:off x="1992403" y="414983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Strawberry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43D7EC-58B7-CB4A-A4F4-C9843C52C9C7}"/>
              </a:ext>
            </a:extLst>
          </p:cNvPr>
          <p:cNvCxnSpPr>
            <a:cxnSpLocks/>
          </p:cNvCxnSpPr>
          <p:nvPr/>
        </p:nvCxnSpPr>
        <p:spPr>
          <a:xfrm>
            <a:off x="1839119" y="4328822"/>
            <a:ext cx="1532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Google Shape;344;p34"/>
          <p:cNvSpPr/>
          <p:nvPr/>
        </p:nvSpPr>
        <p:spPr>
          <a:xfrm>
            <a:off x="-478490" y="3145901"/>
            <a:ext cx="3537331" cy="2227500"/>
          </a:xfrm>
          <a:prstGeom prst="rect">
            <a:avLst/>
          </a:prstGeom>
          <a:solidFill>
            <a:srgbClr val="FFFFFF">
              <a:alpha val="4749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F7AC19-90F5-764B-9A3C-3090F4CC6A98}"/>
              </a:ext>
            </a:extLst>
          </p:cNvPr>
          <p:cNvCxnSpPr>
            <a:cxnSpLocks/>
          </p:cNvCxnSpPr>
          <p:nvPr/>
        </p:nvCxnSpPr>
        <p:spPr>
          <a:xfrm>
            <a:off x="6454103" y="4763622"/>
            <a:ext cx="3782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oogle Shape;343;p34">
            <a:extLst>
              <a:ext uri="{FF2B5EF4-FFF2-40B4-BE49-F238E27FC236}">
                <a16:creationId xmlns:a16="http://schemas.microsoft.com/office/drawing/2014/main" id="{6A2EEB39-CC12-0B4E-BB3B-32F5558135A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15541" y="5374267"/>
            <a:ext cx="463071" cy="4630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1544CA-FC9B-8844-8FF1-80EC8D53A1EF}"/>
                  </a:ext>
                </a:extLst>
              </p:cNvPr>
              <p:cNvSpPr txBox="1"/>
              <p:nvPr/>
            </p:nvSpPr>
            <p:spPr>
              <a:xfrm>
                <a:off x="8627757" y="5368404"/>
                <a:ext cx="409086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.7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1544CA-FC9B-8844-8FF1-80EC8D53A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757" y="5368404"/>
                <a:ext cx="409086" cy="460126"/>
              </a:xfrm>
              <a:prstGeom prst="rect">
                <a:avLst/>
              </a:prstGeom>
              <a:blipFill>
                <a:blip r:embed="rId9"/>
                <a:stretch>
                  <a:fillRect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Google Shape;342;p34">
            <a:extLst>
              <a:ext uri="{FF2B5EF4-FFF2-40B4-BE49-F238E27FC236}">
                <a16:creationId xmlns:a16="http://schemas.microsoft.com/office/drawing/2014/main" id="{60EB612D-D214-BB4F-A3D1-8ED6F241690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03306" y="3585738"/>
            <a:ext cx="463072" cy="4423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E65B33C-A572-2747-AE5E-79CA571857F5}"/>
                  </a:ext>
                </a:extLst>
              </p:cNvPr>
              <p:cNvSpPr txBox="1"/>
              <p:nvPr/>
            </p:nvSpPr>
            <p:spPr>
              <a:xfrm>
                <a:off x="8681369" y="3574692"/>
                <a:ext cx="409086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E65B33C-A572-2747-AE5E-79CA57185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369" y="3574692"/>
                <a:ext cx="409086" cy="460126"/>
              </a:xfrm>
              <a:prstGeom prst="rect">
                <a:avLst/>
              </a:prstGeom>
              <a:blipFill>
                <a:blip r:embed="rId11"/>
                <a:stretch>
                  <a:fillRect t="-263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45F2DE-1988-514F-9503-CF9BCFBC5D3E}"/>
                  </a:ext>
                </a:extLst>
              </p:cNvPr>
              <p:cNvSpPr txBox="1"/>
              <p:nvPr/>
            </p:nvSpPr>
            <p:spPr>
              <a:xfrm>
                <a:off x="7551259" y="5598467"/>
                <a:ext cx="409086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45F2DE-1988-514F-9503-CF9BCFBC5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59" y="5598467"/>
                <a:ext cx="409086" cy="460126"/>
              </a:xfrm>
              <a:prstGeom prst="rect">
                <a:avLst/>
              </a:prstGeom>
              <a:blipFill>
                <a:blip r:embed="rId12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FD2BBA-26E9-9944-A01D-C2DA31F88413}"/>
                  </a:ext>
                </a:extLst>
              </p:cNvPr>
              <p:cNvSpPr txBox="1"/>
              <p:nvPr/>
            </p:nvSpPr>
            <p:spPr>
              <a:xfrm>
                <a:off x="7672740" y="3907556"/>
                <a:ext cx="409086" cy="460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FD2BBA-26E9-9944-A01D-C2DA31F88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740" y="3907556"/>
                <a:ext cx="409086" cy="460960"/>
              </a:xfrm>
              <a:prstGeom prst="rect">
                <a:avLst/>
              </a:prstGeom>
              <a:blipFill>
                <a:blip r:embed="rId13"/>
                <a:stretch>
                  <a:fillRect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114A1E-D81E-2F47-8D43-66D05F5937DE}"/>
                  </a:ext>
                </a:extLst>
              </p:cNvPr>
              <p:cNvSpPr txBox="1"/>
              <p:nvPr/>
            </p:nvSpPr>
            <p:spPr>
              <a:xfrm>
                <a:off x="7551259" y="3240993"/>
                <a:ext cx="409086" cy="460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.3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114A1E-D81E-2F47-8D43-66D05F593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59" y="3240993"/>
                <a:ext cx="409086" cy="460960"/>
              </a:xfrm>
              <a:prstGeom prst="rect">
                <a:avLst/>
              </a:prstGeom>
              <a:blipFill>
                <a:blip r:embed="rId14"/>
                <a:stretch>
                  <a:fillRect t="-540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290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6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1107500" y="4677117"/>
            <a:ext cx="2278775" cy="174870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 kinds of machine 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Google Shape;376;p3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536633"/>
                <a:ext cx="3999900" cy="4555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dirty="0">
                    <a:solidFill>
                      <a:schemeClr val="tx1"/>
                    </a:solidFill>
                  </a:rPr>
                  <a:t>Supervised learning</a:t>
                </a:r>
                <a:endParaRPr sz="2400" dirty="0">
                  <a:solidFill>
                    <a:schemeClr val="tx1"/>
                  </a:solidFill>
                </a:endParaRPr>
              </a:p>
              <a:p>
                <a:pPr marL="457200" lvl="0" indent="-355600" algn="l" rtl="0"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2000"/>
                  <a:buChar char="●"/>
                </a:pPr>
                <a:r>
                  <a:rPr lang="en" sz="2000" dirty="0">
                    <a:solidFill>
                      <a:schemeClr val="tx1"/>
                    </a:solidFill>
                  </a:rPr>
                  <a:t>Have a bunch of labelled data, want to label new data</a:t>
                </a:r>
                <a:endParaRPr sz="2000" dirty="0">
                  <a:solidFill>
                    <a:schemeClr val="tx1"/>
                  </a:solidFill>
                </a:endParaRPr>
              </a:p>
              <a:p>
                <a:pPr lvl="0" indent="-355600">
                  <a:buClr>
                    <a:srgbClr val="434343"/>
                  </a:buClr>
                  <a:buSzPts val="2000"/>
                </a:pPr>
                <a:r>
                  <a:rPr lang="en" sz="2000" dirty="0">
                    <a:solidFill>
                      <a:schemeClr val="tx1"/>
                    </a:solidFill>
                  </a:rPr>
                  <a:t>Learn a function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br>
                  <a:rPr lang="en" sz="2000" dirty="0">
                    <a:solidFill>
                      <a:schemeClr val="tx1"/>
                    </a:solidFill>
                  </a:rPr>
                </a:br>
                <a:r>
                  <a:rPr lang="en" sz="2000" dirty="0">
                    <a:solidFill>
                      <a:schemeClr val="tx1"/>
                    </a:solidFill>
                  </a:rPr>
                  <a:t>where all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" sz="2000" dirty="0">
                    <a:solidFill>
                      <a:schemeClr val="tx1"/>
                    </a:solidFill>
                  </a:rPr>
                  <a:t> are known for some samples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2000" dirty="0">
                    <a:solidFill>
                      <a:schemeClr val="tx1"/>
                    </a:solidFill>
                  </a:rPr>
                  <a:t>   </a:t>
                </a:r>
                <a:endParaRPr sz="2000" dirty="0">
                  <a:solidFill>
                    <a:schemeClr val="tx1"/>
                  </a:solidFill>
                </a:endParaRPr>
              </a:p>
              <a:p>
                <a:pPr marL="0" lvl="0" indent="0" algn="l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6" name="Google Shape;376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536633"/>
                <a:ext cx="3999900" cy="4555200"/>
              </a:xfrm>
              <a:prstGeom prst="rect">
                <a:avLst/>
              </a:prstGeom>
              <a:blipFill>
                <a:blip r:embed="rId4"/>
                <a:stretch>
                  <a:fillRect l="-2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Google Shape;377;p36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Unsupervised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unlabeled data, want to organize it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Learn an embedding</a:t>
            </a:r>
            <a:br>
              <a:rPr lang="en" sz="2000" dirty="0">
                <a:solidFill>
                  <a:schemeClr val="tx1"/>
                </a:solidFill>
              </a:rPr>
            </a:br>
            <a:endParaRPr sz="20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Lower dimensional, easier to interpret (e.g. as clusters) 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378" name="Google Shape;378;p36"/>
          <p:cNvPicPr preferRelativeResize="0"/>
          <p:nvPr/>
        </p:nvPicPr>
        <p:blipFill rotWithShape="1">
          <a:blip r:embed="rId5">
            <a:alphaModFix/>
          </a:blip>
          <a:srcRect l="78178" t="58716" r="1707" b="2740"/>
          <a:stretch/>
        </p:blipFill>
        <p:spPr>
          <a:xfrm>
            <a:off x="1595854" y="5049494"/>
            <a:ext cx="661397" cy="69624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9" name="Google Shape;379;p36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380" name="Google Shape;380;p36"/>
          <p:cNvSpPr txBox="1"/>
          <p:nvPr/>
        </p:nvSpPr>
        <p:spPr>
          <a:xfrm>
            <a:off x="1256434" y="4328650"/>
            <a:ext cx="18120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381" name="Google Shape;38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1775" y="5075163"/>
            <a:ext cx="463071" cy="4379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2" name="Google Shape;382;p36"/>
          <p:cNvPicPr preferRelativeResize="0"/>
          <p:nvPr/>
        </p:nvPicPr>
        <p:blipFill rotWithShape="1">
          <a:blip r:embed="rId7">
            <a:alphaModFix/>
          </a:blip>
          <a:srcRect l="15822" t="9771" r="16445" b="15405"/>
          <a:stretch/>
        </p:blipFill>
        <p:spPr>
          <a:xfrm>
            <a:off x="6325419" y="5135684"/>
            <a:ext cx="463060" cy="47095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3" name="Google Shape;383;p36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5815738" y="4747813"/>
            <a:ext cx="2178524" cy="16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6"/>
          <p:cNvSpPr txBox="1"/>
          <p:nvPr/>
        </p:nvSpPr>
        <p:spPr>
          <a:xfrm>
            <a:off x="5938650" y="4375663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Unsupervised Learning Model</a:t>
            </a:r>
            <a:endParaRPr b="1"/>
          </a:p>
        </p:txBody>
      </p:sp>
      <p:pic>
        <p:nvPicPr>
          <p:cNvPr id="385" name="Google Shape;385;p36"/>
          <p:cNvPicPr preferRelativeResize="0"/>
          <p:nvPr/>
        </p:nvPicPr>
        <p:blipFill rotWithShape="1">
          <a:blip r:embed="rId8">
            <a:alphaModFix/>
          </a:blip>
          <a:srcRect l="7749"/>
          <a:stretch/>
        </p:blipFill>
        <p:spPr>
          <a:xfrm>
            <a:off x="6400912" y="5196640"/>
            <a:ext cx="471771" cy="46305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6" name="Google Shape;38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8136" y="5253999"/>
            <a:ext cx="463072" cy="4423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7" name="Google Shape;387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18704" y="5322601"/>
            <a:ext cx="463071" cy="4630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37C6EB-9993-E148-A3FC-6E922AD996BC}"/>
                  </a:ext>
                </a:extLst>
              </p:cNvPr>
              <p:cNvSpPr txBox="1"/>
              <p:nvPr/>
            </p:nvSpPr>
            <p:spPr>
              <a:xfrm>
                <a:off x="5144100" y="3283586"/>
                <a:ext cx="39999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37C6EB-9993-E148-A3FC-6E922AD9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100" y="3283586"/>
                <a:ext cx="3999900" cy="307777"/>
              </a:xfrm>
              <a:prstGeom prst="rect">
                <a:avLst/>
              </a:prstGeom>
              <a:blipFill>
                <a:blip r:embed="rId11"/>
                <a:stretch>
                  <a:fillRect t="-8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B1595-218D-E147-BC9A-9D383577DC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FDE04-1428-E148-B278-BFE2EF68C5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89HA3nApobBtNmHo1hf9D?flow=Default&amp;onscreen=persist">
            <a:extLst>
              <a:ext uri="{FF2B5EF4-FFF2-40B4-BE49-F238E27FC236}">
                <a16:creationId xmlns:a16="http://schemas.microsoft.com/office/drawing/2014/main" id="{307A714D-86CF-744C-8B35-1CB114DAE05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49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BA825-FB61-7E40-A45B-3D99E8895E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4FE518-1D93-F643-A72E-78E88C95FC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iBS8sAdJmTEU3dY9WFc80?flow=Default&amp;onscreen=persist">
            <a:extLst>
              <a:ext uri="{FF2B5EF4-FFF2-40B4-BE49-F238E27FC236}">
                <a16:creationId xmlns:a16="http://schemas.microsoft.com/office/drawing/2014/main" id="{4EB0481E-BA32-724B-856C-35E198AC87D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85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200" y="2235438"/>
            <a:ext cx="3161600" cy="31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0"/>
          <p:cNvSpPr txBox="1"/>
          <p:nvPr/>
        </p:nvSpPr>
        <p:spPr>
          <a:xfrm>
            <a:off x="1267968" y="631907"/>
            <a:ext cx="6608064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Why Python?</a:t>
            </a:r>
            <a:endParaRPr sz="6000" b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25" y="2572325"/>
            <a:ext cx="2341125" cy="23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1"/>
          <p:cNvSpPr txBox="1"/>
          <p:nvPr/>
        </p:nvSpPr>
        <p:spPr>
          <a:xfrm>
            <a:off x="-113412" y="1877525"/>
            <a:ext cx="292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Why Python?</a:t>
            </a:r>
            <a:endParaRPr sz="2400" b="1"/>
          </a:p>
        </p:txBody>
      </p:sp>
      <p:pic>
        <p:nvPicPr>
          <p:cNvPr id="423" name="Google Shape;4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7185" y="495399"/>
            <a:ext cx="2262515" cy="12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9638" y="5032150"/>
            <a:ext cx="1907699" cy="138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8037" y="5115949"/>
            <a:ext cx="2761449" cy="121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2124" y="2666874"/>
            <a:ext cx="1560909" cy="1701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7910" y="2666874"/>
            <a:ext cx="1799013" cy="1799013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1"/>
          <p:cNvSpPr txBox="1"/>
          <p:nvPr/>
        </p:nvSpPr>
        <p:spPr>
          <a:xfrm>
            <a:off x="4679575" y="2392113"/>
            <a:ext cx="1326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Tensorflow</a:t>
            </a:r>
            <a:endParaRPr sz="1800"/>
          </a:p>
        </p:txBody>
      </p:sp>
      <p:sp>
        <p:nvSpPr>
          <p:cNvPr id="429" name="Google Shape;429;p41"/>
          <p:cNvSpPr txBox="1"/>
          <p:nvPr/>
        </p:nvSpPr>
        <p:spPr>
          <a:xfrm>
            <a:off x="6539670" y="2392112"/>
            <a:ext cx="11754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Pytorch</a:t>
            </a:r>
            <a:endParaRPr sz="1800"/>
          </a:p>
        </p:txBody>
      </p:sp>
      <p:pic>
        <p:nvPicPr>
          <p:cNvPr id="430" name="Google Shape;43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75900" y="309800"/>
            <a:ext cx="1693575" cy="16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21750" y="701400"/>
            <a:ext cx="2040375" cy="805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ACF9-CB75-8743-BBA4-FA42B5254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7C4399-A1AF-3343-B6E7-403362C74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LQS6xC1DVQMmoMkSD3hFk?flow=Default&amp;onscreen=persist">
            <a:extLst>
              <a:ext uri="{FF2B5EF4-FFF2-40B4-BE49-F238E27FC236}">
                <a16:creationId xmlns:a16="http://schemas.microsoft.com/office/drawing/2014/main" id="{26132F0E-D30A-CB43-A1AA-4A5D95EBC38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89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825" y="152400"/>
            <a:ext cx="7398339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987" y="869525"/>
            <a:ext cx="5486022" cy="5486022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5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456" name="Google Shape;456;p4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Final Project: Bring-your-own-data</a:t>
            </a:r>
            <a:endParaRPr sz="3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5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456" name="Google Shape;456;p45"/>
          <p:cNvSpPr txBox="1">
            <a:spLocks noGrp="1"/>
          </p:cNvSpPr>
          <p:nvPr>
            <p:ph type="title"/>
          </p:nvPr>
        </p:nvSpPr>
        <p:spPr>
          <a:xfrm>
            <a:off x="386856" y="2885630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Intro to Big Data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647557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15800"/>
            <a:ext cx="8520600" cy="763500"/>
          </a:xfrm>
        </p:spPr>
        <p:txBody>
          <a:bodyPr/>
          <a:lstStyle/>
          <a:p>
            <a:pPr algn="ctr"/>
            <a:r>
              <a:rPr lang="en-US" sz="4000" dirty="0"/>
              <a:t>What is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35" y="1258184"/>
            <a:ext cx="9288375" cy="2350911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>
                <a:solidFill>
                  <a:schemeClr val="tx1"/>
                </a:solidFill>
              </a:rPr>
              <a:t>Observations are vector of features/attributes/measurements of an entity</a:t>
            </a:r>
          </a:p>
          <a:p>
            <a:pPr marL="742950" lvl="1" indent="-285750"/>
            <a:r>
              <a:rPr lang="en-US" dirty="0">
                <a:solidFill>
                  <a:schemeClr val="tx1"/>
                </a:solidFill>
              </a:rPr>
              <a:t>e.g. Cell A = [40 0 20 18 5 0 …] </a:t>
            </a:r>
          </a:p>
          <a:p>
            <a:pPr marL="285750" indent="-285750"/>
            <a:endParaRPr lang="en-US" dirty="0">
              <a:solidFill>
                <a:schemeClr val="tx1"/>
              </a:solidFill>
            </a:endParaRPr>
          </a:p>
          <a:p>
            <a:pPr marL="285750" indent="-285750"/>
            <a:r>
              <a:rPr lang="en-US" dirty="0">
                <a:solidFill>
                  <a:schemeClr val="tx1"/>
                </a:solidFill>
              </a:rPr>
              <a:t>The whole data is a matrix with many observations</a:t>
            </a:r>
          </a:p>
          <a:p>
            <a:pPr marL="285750" indent="-28575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349715" y="4937723"/>
            <a:ext cx="1999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Observations</a:t>
            </a:r>
          </a:p>
          <a:p>
            <a:pPr algn="ctr"/>
            <a:r>
              <a:rPr lang="en-US" sz="2400" dirty="0"/>
              <a:t>(e.g. cells)</a:t>
            </a:r>
          </a:p>
        </p:txBody>
      </p:sp>
      <p:pic>
        <p:nvPicPr>
          <p:cNvPr id="11" name="Picture 10" descr="A picture containing sitting, control, computer, laptop&#10;&#10;Description automatically generated">
            <a:extLst>
              <a:ext uri="{FF2B5EF4-FFF2-40B4-BE49-F238E27FC236}">
                <a16:creationId xmlns:a16="http://schemas.microsoft.com/office/drawing/2014/main" id="{FB6C0001-1894-C649-BD6C-B15141CAEF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9801" y="5979532"/>
            <a:ext cx="1252405" cy="873771"/>
          </a:xfrm>
          <a:prstGeom prst="rect">
            <a:avLst/>
          </a:prstGeom>
        </p:spPr>
      </p:pic>
      <p:pic>
        <p:nvPicPr>
          <p:cNvPr id="12" name="Picture 11" descr="A picture containing sitting, control, computer, laptop&#10;&#10;Description automatically generated">
            <a:extLst>
              <a:ext uri="{FF2B5EF4-FFF2-40B4-BE49-F238E27FC236}">
                <a16:creationId xmlns:a16="http://schemas.microsoft.com/office/drawing/2014/main" id="{32A1D80B-A55D-6045-8394-B93BEA9149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9540" y="4899316"/>
            <a:ext cx="1413934" cy="1325563"/>
          </a:xfrm>
          <a:prstGeom prst="rect">
            <a:avLst/>
          </a:prstGeom>
        </p:spPr>
      </p:pic>
      <p:pic>
        <p:nvPicPr>
          <p:cNvPr id="13" name="Picture 12" descr="A picture containing sitting, control, computer, laptop&#10;&#10;Description automatically generated">
            <a:extLst>
              <a:ext uri="{FF2B5EF4-FFF2-40B4-BE49-F238E27FC236}">
                <a16:creationId xmlns:a16="http://schemas.microsoft.com/office/drawing/2014/main" id="{E29791B0-F2E1-7044-BC6F-772E3F5930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9413" y="4149203"/>
            <a:ext cx="1569106" cy="1182249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81A0E51-D7DF-8E4E-AB26-0A4BE5884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81716"/>
              </p:ext>
            </p:extLst>
          </p:nvPr>
        </p:nvGraphicFramePr>
        <p:xfrm>
          <a:off x="3275893" y="3760268"/>
          <a:ext cx="3007676" cy="2995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919">
                  <a:extLst>
                    <a:ext uri="{9D8B030D-6E8A-4147-A177-3AD203B41FA5}">
                      <a16:colId xmlns:a16="http://schemas.microsoft.com/office/drawing/2014/main" val="3407680308"/>
                    </a:ext>
                  </a:extLst>
                </a:gridCol>
                <a:gridCol w="751919">
                  <a:extLst>
                    <a:ext uri="{9D8B030D-6E8A-4147-A177-3AD203B41FA5}">
                      <a16:colId xmlns:a16="http://schemas.microsoft.com/office/drawing/2014/main" val="1961555015"/>
                    </a:ext>
                  </a:extLst>
                </a:gridCol>
                <a:gridCol w="751919">
                  <a:extLst>
                    <a:ext uri="{9D8B030D-6E8A-4147-A177-3AD203B41FA5}">
                      <a16:colId xmlns:a16="http://schemas.microsoft.com/office/drawing/2014/main" val="977505147"/>
                    </a:ext>
                  </a:extLst>
                </a:gridCol>
                <a:gridCol w="751919">
                  <a:extLst>
                    <a:ext uri="{9D8B030D-6E8A-4147-A177-3AD203B41FA5}">
                      <a16:colId xmlns:a16="http://schemas.microsoft.com/office/drawing/2014/main" val="2548549048"/>
                    </a:ext>
                  </a:extLst>
                </a:gridCol>
              </a:tblGrid>
              <a:tr h="748766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Myriad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559496"/>
                  </a:ext>
                </a:extLst>
              </a:tr>
              <a:tr h="74876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327357"/>
                  </a:ext>
                </a:extLst>
              </a:tr>
              <a:tr h="74876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140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540570"/>
                  </a:ext>
                </a:extLst>
              </a:tr>
              <a:tr h="74876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12971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7F3060D-24D9-BD43-A9CC-492C390A641B}"/>
              </a:ext>
            </a:extLst>
          </p:cNvPr>
          <p:cNvSpPr txBox="1"/>
          <p:nvPr/>
        </p:nvSpPr>
        <p:spPr>
          <a:xfrm>
            <a:off x="4042275" y="2818793"/>
            <a:ext cx="1827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Features</a:t>
            </a:r>
          </a:p>
          <a:p>
            <a:pPr algn="ctr"/>
            <a:r>
              <a:rPr lang="en-US" sz="2400" dirty="0"/>
              <a:t>(e.g. genes)</a:t>
            </a:r>
          </a:p>
        </p:txBody>
      </p:sp>
    </p:spTree>
    <p:extLst>
      <p:ext uri="{BB962C8B-B14F-4D97-AF65-F5344CB8AC3E}">
        <p14:creationId xmlns:p14="http://schemas.microsoft.com/office/powerpoint/2010/main" val="1455940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8E4D82-D73D-6D43-AC85-F5ABF56851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2463" y="2743863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4F6B7F-C9E4-9043-85F0-B8DF546674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63" y="2849696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3BAC37-B99F-9646-98C2-3B8835AF56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463" y="2955529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68D6B3-B837-0A4A-9E83-31D444663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1463" y="3061363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07AB9-324F-D140-8257-F8F9E766ED54}"/>
              </a:ext>
            </a:extLst>
          </p:cNvPr>
          <p:cNvSpPr txBox="1"/>
          <p:nvPr/>
        </p:nvSpPr>
        <p:spPr>
          <a:xfrm>
            <a:off x="1044689" y="3826865"/>
            <a:ext cx="135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yriad Pro" panose="020B0503030403020204" pitchFamily="34" charset="0"/>
              </a:rPr>
              <a:t>Cells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(1K – 10M)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7BEE42-27CB-6348-9444-8497230D4170}"/>
              </a:ext>
            </a:extLst>
          </p:cNvPr>
          <p:cNvSpPr txBox="1"/>
          <p:nvPr/>
        </p:nvSpPr>
        <p:spPr>
          <a:xfrm>
            <a:off x="3704736" y="5487531"/>
            <a:ext cx="1734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yriad Pro" panose="020B0503030403020204" pitchFamily="34" charset="0"/>
              </a:rPr>
              <a:t>Genes / Proteins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(10-10K)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B458C-793D-DF46-93DB-6A2D5B85AFC6}"/>
              </a:ext>
            </a:extLst>
          </p:cNvPr>
          <p:cNvSpPr txBox="1"/>
          <p:nvPr/>
        </p:nvSpPr>
        <p:spPr>
          <a:xfrm>
            <a:off x="1406563" y="2283365"/>
            <a:ext cx="135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yriad Pro" panose="020B0503030403020204" pitchFamily="34" charset="0"/>
              </a:rPr>
              <a:t>Samples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(1-10)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C0DC57-5693-9A40-8778-89936D071118}"/>
              </a:ext>
            </a:extLst>
          </p:cNvPr>
          <p:cNvCxnSpPr>
            <a:cxnSpLocks/>
          </p:cNvCxnSpPr>
          <p:nvPr/>
        </p:nvCxnSpPr>
        <p:spPr>
          <a:xfrm flipV="1">
            <a:off x="2346363" y="2699196"/>
            <a:ext cx="292100" cy="235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ADC611-DEE8-5041-8B0D-AD42B1119DC4}"/>
              </a:ext>
            </a:extLst>
          </p:cNvPr>
          <p:cNvCxnSpPr>
            <a:cxnSpLocks/>
          </p:cNvCxnSpPr>
          <p:nvPr/>
        </p:nvCxnSpPr>
        <p:spPr>
          <a:xfrm flipV="1">
            <a:off x="2346363" y="3448175"/>
            <a:ext cx="0" cy="14037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D67FCC-E5A0-FB43-90C1-01E7DB7C69FF}"/>
              </a:ext>
            </a:extLst>
          </p:cNvPr>
          <p:cNvCxnSpPr>
            <a:cxnSpLocks/>
          </p:cNvCxnSpPr>
          <p:nvPr/>
        </p:nvCxnSpPr>
        <p:spPr>
          <a:xfrm>
            <a:off x="3340176" y="5370367"/>
            <a:ext cx="237482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C5AB845A-9F87-6248-B321-96F31181D617}"/>
              </a:ext>
            </a:extLst>
          </p:cNvPr>
          <p:cNvSpPr txBox="1">
            <a:spLocks/>
          </p:cNvSpPr>
          <p:nvPr/>
        </p:nvSpPr>
        <p:spPr>
          <a:xfrm>
            <a:off x="438700" y="763664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/>
              <a:t>Multiple Datasets form a Tensor</a:t>
            </a:r>
          </a:p>
        </p:txBody>
      </p:sp>
    </p:spTree>
    <p:extLst>
      <p:ext uri="{BB962C8B-B14F-4D97-AF65-F5344CB8AC3E}">
        <p14:creationId xmlns:p14="http://schemas.microsoft.com/office/powerpoint/2010/main" val="2732680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369B-4202-A04C-96BB-7EA4C96542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4505E-B844-8748-9818-E02715B358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9LmXXTntVNM0xA0stTNg4">
            <a:extLst>
              <a:ext uri="{FF2B5EF4-FFF2-40B4-BE49-F238E27FC236}">
                <a16:creationId xmlns:a16="http://schemas.microsoft.com/office/drawing/2014/main" id="{37C7B18C-93B8-2B4A-BA50-B2080AA19EC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62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8357A-5CDF-8744-A47F-9B2A7024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Biomedical Examples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81801-5A8A-1C48-9B02-452462E63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usually use biomedical examples because:  </a:t>
            </a:r>
          </a:p>
          <a:p>
            <a:pPr lvl="1"/>
            <a:r>
              <a:rPr lang="en-US" sz="1800" dirty="0"/>
              <a:t>I specialize in applying Big data to Biomedical Examples </a:t>
            </a:r>
          </a:p>
          <a:p>
            <a:pPr lvl="1"/>
            <a:r>
              <a:rPr lang="en-US" sz="1800" dirty="0"/>
              <a:t>Biomedical entities like cells, people, proteins are super complex, the amount of measurements we have does not give a complete picture</a:t>
            </a:r>
          </a:p>
          <a:p>
            <a:pPr lvl="2"/>
            <a:r>
              <a:rPr lang="en-US" sz="1800" dirty="0"/>
              <a:t>Techniques like this applied to simpler data </a:t>
            </a:r>
          </a:p>
          <a:p>
            <a:pPr lvl="1"/>
            <a:r>
              <a:rPr lang="en-US" sz="1800" dirty="0"/>
              <a:t>There are LOTS of people generating high dimensional, high throughput, biomedical data at Yale—so you can start exciting collaborations immediately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54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9540F-9D07-134F-A0E3-DBC5CF321767}" type="slidenum">
              <a:rPr lang="en-US" smtClean="0"/>
              <a:t>37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F6A82E-BEE1-8B4B-B79E-9421C46C8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73" b="17161"/>
          <a:stretch/>
        </p:blipFill>
        <p:spPr>
          <a:xfrm>
            <a:off x="181688" y="718779"/>
            <a:ext cx="1317914" cy="1028840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1499602" y="570418"/>
            <a:ext cx="70157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 dirty="0"/>
              <a:t>High Dimensional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F11D65-3439-1C46-8D9A-4E6B513B04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5" r="31623" b="16298"/>
          <a:stretch/>
        </p:blipFill>
        <p:spPr>
          <a:xfrm rot="5400000">
            <a:off x="542619" y="2390378"/>
            <a:ext cx="775987" cy="92751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466197" y="2383062"/>
            <a:ext cx="70157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 dirty="0"/>
              <a:t>High Throughput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A1E76-7A80-3947-912D-9B344B673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920" y="2447953"/>
            <a:ext cx="2310059" cy="1464067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499602" y="4138973"/>
            <a:ext cx="70157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 dirty="0"/>
              <a:t>Heterogeneous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895A5D-7D35-1F49-9346-A3C8619C98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5" t="24470" r="-415" b="37377"/>
          <a:stretch/>
        </p:blipFill>
        <p:spPr>
          <a:xfrm>
            <a:off x="360295" y="4564219"/>
            <a:ext cx="1020080" cy="475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100" y="4659100"/>
            <a:ext cx="2187879" cy="199814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2C7DFEC-F9ED-5948-A924-F6DC8F622597}"/>
              </a:ext>
            </a:extLst>
          </p:cNvPr>
          <p:cNvGrpSpPr/>
          <p:nvPr/>
        </p:nvGrpSpPr>
        <p:grpSpPr>
          <a:xfrm>
            <a:off x="6513161" y="648597"/>
            <a:ext cx="1554481" cy="1257599"/>
            <a:chOff x="1163176" y="568476"/>
            <a:chExt cx="6166368" cy="6228080"/>
          </a:xfrm>
        </p:grpSpPr>
        <p:pic>
          <p:nvPicPr>
            <p:cNvPr id="21" name="Picture 20" descr="Fig S3.png">
              <a:extLst>
                <a:ext uri="{FF2B5EF4-FFF2-40B4-BE49-F238E27FC236}">
                  <a16:creationId xmlns:a16="http://schemas.microsoft.com/office/drawing/2014/main" id="{37B74312-5D90-714A-B3F8-9A4476038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176" y="568476"/>
              <a:ext cx="6166368" cy="622808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D057DA4-7CEF-0D4A-AE3C-6A4B4D50D854}"/>
                </a:ext>
              </a:extLst>
            </p:cNvPr>
            <p:cNvSpPr/>
            <p:nvPr/>
          </p:nvSpPr>
          <p:spPr>
            <a:xfrm>
              <a:off x="5405062" y="5762452"/>
              <a:ext cx="1763204" cy="808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95044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34" y="141374"/>
            <a:ext cx="8576326" cy="994172"/>
          </a:xfrm>
        </p:spPr>
        <p:txBody>
          <a:bodyPr>
            <a:normAutofit/>
          </a:bodyPr>
          <a:lstStyle/>
          <a:p>
            <a:r>
              <a:rPr lang="en-US" dirty="0"/>
              <a:t>Many dimensions = many measurements</a:t>
            </a:r>
          </a:p>
        </p:txBody>
      </p:sp>
      <p:pic>
        <p:nvPicPr>
          <p:cNvPr id="1026" name="Picture 2" descr="mage result for pers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5063"/>
            <a:ext cx="1222037" cy="1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297" y="2680593"/>
            <a:ext cx="2557311" cy="769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036" y="2692538"/>
            <a:ext cx="3244454" cy="768854"/>
          </a:xfrm>
          <a:prstGeom prst="rect">
            <a:avLst/>
          </a:prstGeom>
        </p:spPr>
      </p:pic>
      <p:pic>
        <p:nvPicPr>
          <p:cNvPr id="1032" name="Picture 8" descr="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" y="4287317"/>
            <a:ext cx="1092953" cy="109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61" y="2712798"/>
            <a:ext cx="705385" cy="70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mage result for RNA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136" y="5082326"/>
            <a:ext cx="706606" cy="4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mage result for RNA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800" y="4875020"/>
            <a:ext cx="706606" cy="4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mage result for RNA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31" y="4391458"/>
            <a:ext cx="706606" cy="4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mage result for RNA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670" y="4350231"/>
            <a:ext cx="706606" cy="4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ge result for RNA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723" y="4391458"/>
            <a:ext cx="503634" cy="50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 descr="mage result for RNA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517" y="4662344"/>
            <a:ext cx="503634" cy="50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974" y="4464415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0" descr="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090" y="4712176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71" y="5252830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0" descr="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676" y="5165978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0" descr="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34" y="5252831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0" descr="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37" y="4310017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0" descr="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6" y="4596459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50800" y="3979138"/>
            <a:ext cx="6848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Gene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97438" y="3978649"/>
            <a:ext cx="6848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Gene 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61063" y="3978649"/>
            <a:ext cx="6848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Gene 3</a:t>
            </a:r>
          </a:p>
        </p:txBody>
      </p:sp>
      <p:pic>
        <p:nvPicPr>
          <p:cNvPr id="1056" name="Picture 32" descr="elated imag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600" y="4571432"/>
            <a:ext cx="641768" cy="44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22037" y="2396681"/>
            <a:ext cx="8996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Diagnoses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38973" y="2393540"/>
            <a:ext cx="4660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labs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62201" y="2396992"/>
            <a:ext cx="11891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drug response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86621" y="2406112"/>
            <a:ext cx="627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assays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22676" y="2390099"/>
            <a:ext cx="4682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ECG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24687" y="3897958"/>
            <a:ext cx="7652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Proteins</a:t>
            </a:r>
          </a:p>
        </p:txBody>
      </p:sp>
    </p:spTree>
    <p:extLst>
      <p:ext uri="{BB962C8B-B14F-4D97-AF65-F5344CB8AC3E}">
        <p14:creationId xmlns:p14="http://schemas.microsoft.com/office/powerpoint/2010/main" val="2045376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Throughput = Many observations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31119" y="2543572"/>
          <a:ext cx="6096000" cy="2819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2" descr="mage result for pers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6" y="4441730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ge result for pers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6" y="4685296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age result for pers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6" y="4973824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pers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5" y="4175683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pers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5" y="3909635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pers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5" y="3625129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age result for pers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4" y="3340003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ge result for pers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3" y="3082318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ge result for pers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7" y="2738625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ge result for pers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3" y="2487367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>
            <a:off x="1575197" y="5361654"/>
            <a:ext cx="0" cy="467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46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class is cross-listed with Computer Science, Applied Math, Computational Biology Bioinformatics, </a:t>
            </a:r>
          </a:p>
          <a:p>
            <a:r>
              <a:rPr lang="en-US" dirty="0">
                <a:solidFill>
                  <a:schemeClr val="tx1"/>
                </a:solidFill>
              </a:rPr>
              <a:t>Instructor: Prof. Smita Krishnaswamy, </a:t>
            </a:r>
            <a:r>
              <a:rPr lang="en-US" dirty="0" err="1">
                <a:solidFill>
                  <a:schemeClr val="tx1"/>
                </a:solidFill>
              </a:rPr>
              <a:t>smita.krishnaswamy@yale.edu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Instructor office hours:  After class on Tuesdays at AKW 104, or on zoom by appointment</a:t>
            </a:r>
          </a:p>
          <a:p>
            <a:r>
              <a:rPr lang="en-US" dirty="0">
                <a:solidFill>
                  <a:schemeClr val="tx1"/>
                </a:solidFill>
              </a:rPr>
              <a:t>TA: Sasha </a:t>
            </a:r>
            <a:r>
              <a:rPr lang="en-US" dirty="0" err="1">
                <a:solidFill>
                  <a:schemeClr val="tx1"/>
                </a:solidFill>
              </a:rPr>
              <a:t>Safonova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  <a:hlinkClick r:id="rId3"/>
              </a:rPr>
              <a:t>sasha.safonova@yale.edu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ULAs: Michal </a:t>
            </a:r>
            <a:r>
              <a:rPr lang="en-US" dirty="0" err="1">
                <a:solidFill>
                  <a:schemeClr val="tx1"/>
                </a:solidFill>
              </a:rPr>
              <a:t>Gerasimiuk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  <a:hlinkClick r:id="rId4"/>
              </a:rPr>
              <a:t>michal.gerasimiuk@yale.edu)</a:t>
            </a:r>
            <a:r>
              <a:rPr lang="en-US" dirty="0">
                <a:solidFill>
                  <a:schemeClr val="tx1"/>
                </a:solidFill>
              </a:rPr>
              <a:t>, Yasin </a:t>
            </a:r>
            <a:r>
              <a:rPr lang="en-US" dirty="0" err="1">
                <a:solidFill>
                  <a:schemeClr val="tx1"/>
                </a:solidFill>
              </a:rPr>
              <a:t>Tarabar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yasin.tarabar@yale.edu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TA: Discussion Section </a:t>
            </a:r>
          </a:p>
          <a:p>
            <a:r>
              <a:rPr lang="en-US" dirty="0">
                <a:solidFill>
                  <a:schemeClr val="tx1"/>
                </a:solidFill>
              </a:rPr>
              <a:t>TA:  Office hours </a:t>
            </a:r>
          </a:p>
          <a:p>
            <a:r>
              <a:rPr lang="en-US" dirty="0">
                <a:solidFill>
                  <a:schemeClr val="tx1"/>
                </a:solidFill>
              </a:rPr>
              <a:t>No specific book (I am writing one), but various reference materials </a:t>
            </a:r>
          </a:p>
        </p:txBody>
      </p:sp>
    </p:spTree>
    <p:extLst>
      <p:ext uri="{BB962C8B-B14F-4D97-AF65-F5344CB8AC3E}">
        <p14:creationId xmlns:p14="http://schemas.microsoft.com/office/powerpoint/2010/main" val="2533069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502" y="167601"/>
            <a:ext cx="7712838" cy="775097"/>
          </a:xfrm>
        </p:spPr>
        <p:txBody>
          <a:bodyPr/>
          <a:lstStyle/>
          <a:p>
            <a:r>
              <a:rPr lang="en-US"/>
              <a:t>Heterogeneous Observations</a:t>
            </a:r>
            <a:endParaRPr lang="en-US" dirty="0"/>
          </a:p>
        </p:txBody>
      </p:sp>
      <p:pic>
        <p:nvPicPr>
          <p:cNvPr id="3074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2" y="2237578"/>
            <a:ext cx="4291772" cy="285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ge result for different types of cel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291" y="1959428"/>
            <a:ext cx="4834779" cy="341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526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>
            <a:spLocks noGrp="1"/>
          </p:cNvSpPr>
          <p:nvPr>
            <p:ph type="title"/>
          </p:nvPr>
        </p:nvSpPr>
        <p:spPr>
          <a:xfrm>
            <a:off x="0" y="882418"/>
            <a:ext cx="7934325" cy="994173"/>
          </a:xfrm>
          <a:prstGeom prst="rect">
            <a:avLst/>
          </a:prstGeom>
        </p:spPr>
        <p:txBody>
          <a:bodyPr/>
          <a:lstStyle>
            <a:lvl1pPr>
              <a:defRPr b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dirty="0"/>
              <a:t>Goals </a:t>
            </a:r>
          </a:p>
        </p:txBody>
      </p:sp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01" y="2067686"/>
            <a:ext cx="2444017" cy="112468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extBox 11"/>
          <p:cNvSpPr txBox="1"/>
          <p:nvPr/>
        </p:nvSpPr>
        <p:spPr>
          <a:xfrm>
            <a:off x="809887" y="1648662"/>
            <a:ext cx="211705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2400">
                <a:latin typeface="+mj-lt"/>
                <a:ea typeface="+mj-ea"/>
                <a:cs typeface="+mj-cs"/>
                <a:sym typeface="Avenir Book"/>
              </a:defRPr>
            </a:lvl1pPr>
          </a:lstStyle>
          <a:p>
            <a:r>
              <a:rPr sz="1800" dirty="0"/>
              <a:t>Denoise Data </a:t>
            </a:r>
          </a:p>
        </p:txBody>
      </p:sp>
      <p:sp>
        <p:nvSpPr>
          <p:cNvPr id="181" name="TextBox 15"/>
          <p:cNvSpPr txBox="1"/>
          <p:nvPr/>
        </p:nvSpPr>
        <p:spPr>
          <a:xfrm>
            <a:off x="4914862" y="1619253"/>
            <a:ext cx="34462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>
            <a:lvl1pPr>
              <a:defRPr sz="2400">
                <a:latin typeface="+mj-lt"/>
                <a:ea typeface="+mj-ea"/>
                <a:cs typeface="+mj-cs"/>
                <a:sym typeface="Avenir Book"/>
              </a:defRPr>
            </a:lvl1pPr>
          </a:lstStyle>
          <a:p>
            <a:r>
              <a:rPr lang="en-US" sz="1800" dirty="0"/>
              <a:t>Organize </a:t>
            </a:r>
            <a:r>
              <a:rPr lang="en-US" sz="1800"/>
              <a:t>multiple samples</a:t>
            </a:r>
            <a:endParaRPr sz="1800" dirty="0"/>
          </a:p>
        </p:txBody>
      </p:sp>
      <p:pic>
        <p:nvPicPr>
          <p:cNvPr id="182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01" y="3730319"/>
            <a:ext cx="2223563" cy="165735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extBox 11"/>
          <p:cNvSpPr txBox="1"/>
          <p:nvPr/>
        </p:nvSpPr>
        <p:spPr>
          <a:xfrm>
            <a:off x="627501" y="5480826"/>
            <a:ext cx="211705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2400">
                <a:latin typeface="+mj-lt"/>
                <a:ea typeface="+mj-ea"/>
                <a:cs typeface="+mj-cs"/>
                <a:sym typeface="Avenir Book"/>
              </a:defRPr>
            </a:lvl1pPr>
          </a:lstStyle>
          <a:p>
            <a:r>
              <a:rPr sz="1800" dirty="0"/>
              <a:t>Distill the structure 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B51D229-790A-6847-8193-C1B5C974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030" y="3665296"/>
            <a:ext cx="1551092" cy="14527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4F23A1-FD20-9248-802F-EB2E5671A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3030" y="2067686"/>
            <a:ext cx="1438275" cy="1495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588742-DBB0-9445-BCDD-A1938210B6BF}"/>
              </a:ext>
            </a:extLst>
          </p:cNvPr>
          <p:cNvSpPr txBox="1"/>
          <p:nvPr/>
        </p:nvSpPr>
        <p:spPr>
          <a:xfrm>
            <a:off x="5180903" y="5387669"/>
            <a:ext cx="358080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>
            <a:lvl1pPr>
              <a:defRPr sz="2400">
                <a:latin typeface="+mj-lt"/>
                <a:ea typeface="+mj-ea"/>
                <a:cs typeface="+mj-cs"/>
                <a:sym typeface="Avenir Book"/>
              </a:defRPr>
            </a:lvl1pPr>
          </a:lstStyle>
          <a:p>
            <a:r>
              <a:rPr lang="en-US" sz="1800" dirty="0"/>
              <a:t>Understand Progression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322544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I learn in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75133" cy="4525963"/>
          </a:xfrm>
        </p:spPr>
        <p:txBody>
          <a:bodyPr>
            <a:normAutofit/>
          </a:bodyPr>
          <a:lstStyle/>
          <a:p>
            <a:r>
              <a:rPr lang="en-US" sz="2000" b="1" dirty="0"/>
              <a:t>How to explore big, high dimensional, noisy data without labels ! </a:t>
            </a:r>
          </a:p>
          <a:p>
            <a:r>
              <a:rPr lang="en-US" dirty="0"/>
              <a:t>Data Geometry</a:t>
            </a:r>
          </a:p>
          <a:p>
            <a:r>
              <a:rPr lang="en-US" b="1" dirty="0"/>
              <a:t>Dimensionality reduction and representation learning </a:t>
            </a:r>
            <a:r>
              <a:rPr lang="en-US" dirty="0"/>
              <a:t>(PCA, diffusion maps)</a:t>
            </a:r>
            <a:endParaRPr lang="en-US" b="1" dirty="0"/>
          </a:p>
          <a:p>
            <a:r>
              <a:rPr lang="en-US" b="1" dirty="0"/>
              <a:t>Visualization</a:t>
            </a:r>
            <a:r>
              <a:rPr lang="en-US" dirty="0"/>
              <a:t> (</a:t>
            </a:r>
            <a:r>
              <a:rPr lang="en-US" dirty="0" err="1"/>
              <a:t>tSNE</a:t>
            </a:r>
            <a:r>
              <a:rPr lang="en-US" dirty="0"/>
              <a:t>/UMAP, PHATE)</a:t>
            </a:r>
          </a:p>
          <a:p>
            <a:r>
              <a:rPr lang="en-US" b="1" dirty="0"/>
              <a:t>Clustering</a:t>
            </a:r>
            <a:r>
              <a:rPr lang="en-US" dirty="0"/>
              <a:t> (K-Means, Community Detection)</a:t>
            </a:r>
          </a:p>
          <a:p>
            <a:r>
              <a:rPr lang="en-US" b="1" dirty="0"/>
              <a:t>Graph signal processing</a:t>
            </a:r>
            <a:r>
              <a:rPr lang="en-US" dirty="0"/>
              <a:t> (Denoising, Scattering Transforms)</a:t>
            </a:r>
          </a:p>
          <a:p>
            <a:r>
              <a:rPr lang="en-US" b="1" dirty="0"/>
              <a:t>Probability distribution-based analysis</a:t>
            </a:r>
            <a:r>
              <a:rPr lang="en-US" dirty="0"/>
              <a:t> (information theory, generative modeling, optimal transport)</a:t>
            </a:r>
          </a:p>
          <a:p>
            <a:r>
              <a:rPr lang="en-US" b="1" dirty="0"/>
              <a:t>(Unsupervised) Deep Learning</a:t>
            </a:r>
            <a:r>
              <a:rPr lang="en-US" dirty="0"/>
              <a:t>: Autoencoders, GANs</a:t>
            </a:r>
          </a:p>
          <a:p>
            <a:r>
              <a:rPr lang="en-US" b="1" dirty="0"/>
              <a:t>Maybe topology</a:t>
            </a:r>
          </a:p>
        </p:txBody>
      </p:sp>
    </p:spTree>
    <p:extLst>
      <p:ext uri="{BB962C8B-B14F-4D97-AF65-F5344CB8AC3E}">
        <p14:creationId xmlns:p14="http://schemas.microsoft.com/office/powerpoint/2010/main" val="72467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28240-916B-A240-A9F8-98CB2896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be the format of the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FACBE-826D-C046-8195-2E82796C6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Pre-recorded lecture content on the technical material </a:t>
            </a:r>
          </a:p>
          <a:p>
            <a:r>
              <a:rPr lang="en-US" dirty="0"/>
              <a:t>Activities to deepen understand in class</a:t>
            </a:r>
          </a:p>
          <a:p>
            <a:pPr lvl="1"/>
            <a:r>
              <a:rPr lang="en-US" dirty="0"/>
              <a:t>Examples that we will work through</a:t>
            </a:r>
          </a:p>
          <a:p>
            <a:pPr lvl="1"/>
            <a:r>
              <a:rPr lang="en-US" dirty="0"/>
              <a:t>Derivations that we will write out</a:t>
            </a:r>
          </a:p>
          <a:p>
            <a:pPr lvl="1"/>
            <a:r>
              <a:rPr lang="en-US" dirty="0"/>
              <a:t>Extensions of the material </a:t>
            </a:r>
          </a:p>
          <a:p>
            <a:pPr lvl="1"/>
            <a:r>
              <a:rPr lang="en-US" dirty="0"/>
              <a:t>Recent papers related to the material </a:t>
            </a:r>
          </a:p>
          <a:p>
            <a:pPr lvl="1"/>
            <a:r>
              <a:rPr lang="en-US" dirty="0"/>
              <a:t>Hands-on coding</a:t>
            </a:r>
          </a:p>
          <a:p>
            <a:r>
              <a:rPr lang="en-US" dirty="0"/>
              <a:t>It will help to bring your laptop to class</a:t>
            </a:r>
          </a:p>
          <a:p>
            <a:r>
              <a:rPr lang="en-US" dirty="0"/>
              <a:t>We will have polls using </a:t>
            </a:r>
            <a:r>
              <a:rPr lang="en-US" dirty="0" err="1"/>
              <a:t>poll.ev</a:t>
            </a:r>
            <a:r>
              <a:rPr lang="en-US" dirty="0"/>
              <a:t> </a:t>
            </a:r>
          </a:p>
          <a:p>
            <a:r>
              <a:rPr lang="en-US" dirty="0"/>
              <a:t>Coding examples will use google </a:t>
            </a:r>
            <a:r>
              <a:rPr lang="en-US" dirty="0" err="1"/>
              <a:t>colab</a:t>
            </a:r>
            <a:r>
              <a:rPr lang="en-US" dirty="0"/>
              <a:t> notebooks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560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Prerequisites?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852682"/>
            <a:ext cx="835783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How much CS do I have to know</a:t>
            </a:r>
            <a:r>
              <a:rPr lang="en-US" sz="2400" dirty="0"/>
              <a:t>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18" y="1784921"/>
            <a:ext cx="8229600" cy="1784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Must be comfortable programming in python</a:t>
            </a:r>
          </a:p>
          <a:p>
            <a:r>
              <a:rPr lang="en-US" sz="1800" dirty="0"/>
              <a:t>Algorithms knowledge helps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118" y="2597824"/>
            <a:ext cx="835783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How much math do I have to know</a:t>
            </a:r>
            <a:r>
              <a:rPr lang="en-US" sz="2400" dirty="0"/>
              <a:t>?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-1" y="3473645"/>
            <a:ext cx="8229600" cy="108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Linear algebra: matrix multiplication, change of bases, eigenvectors, eigenvalues, adjacency matrices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CC66052-1039-2340-A980-1A733520B693}"/>
              </a:ext>
            </a:extLst>
          </p:cNvPr>
          <p:cNvSpPr txBox="1">
            <a:spLocks/>
          </p:cNvSpPr>
          <p:nvPr/>
        </p:nvSpPr>
        <p:spPr>
          <a:xfrm>
            <a:off x="64118" y="4171984"/>
            <a:ext cx="835783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How much stats do I have to know</a:t>
            </a:r>
            <a:r>
              <a:rPr lang="en-US" sz="2400" dirty="0"/>
              <a:t>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9BD6E0-40E3-A647-ABD3-F419855EBFE1}"/>
              </a:ext>
            </a:extLst>
          </p:cNvPr>
          <p:cNvSpPr txBox="1">
            <a:spLocks/>
          </p:cNvSpPr>
          <p:nvPr/>
        </p:nvSpPr>
        <p:spPr>
          <a:xfrm>
            <a:off x="0" y="5206103"/>
            <a:ext cx="8229600" cy="108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Not much!</a:t>
            </a:r>
          </a:p>
          <a:p>
            <a:r>
              <a:rPr lang="en-US" sz="1800" dirty="0"/>
              <a:t>We will cover covariance, probability distributions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8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FDAE-1F31-7840-B3F5-5E53ABB0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my grade be based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963C2-1F9F-D24E-A693-5CC9BAD37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homeworks</a:t>
            </a:r>
            <a:r>
              <a:rPr lang="en-US" dirty="0"/>
              <a:t> – 30%</a:t>
            </a:r>
          </a:p>
          <a:p>
            <a:pPr lvl="1"/>
            <a:r>
              <a:rPr lang="en-US" dirty="0"/>
              <a:t>Homework 1 assigned around September 10 (Due October 5): Dimensionality reduction</a:t>
            </a:r>
          </a:p>
          <a:p>
            <a:pPr lvl="1"/>
            <a:r>
              <a:rPr lang="en-US" dirty="0"/>
              <a:t>Homework 2 assigned around October 5 (Due November 2): Clustering and graph signal processing</a:t>
            </a:r>
          </a:p>
          <a:p>
            <a:pPr lvl="1"/>
            <a:r>
              <a:rPr lang="en-US" dirty="0"/>
              <a:t>Homework 3 assigned around November 9 (Due December 6): Neural networks, autoencoders, generative models </a:t>
            </a:r>
          </a:p>
          <a:p>
            <a:pPr lvl="1"/>
            <a:endParaRPr lang="en-US" dirty="0"/>
          </a:p>
          <a:p>
            <a:r>
              <a:rPr lang="en-US" dirty="0"/>
              <a:t>Final Project (BYOD) – 30%</a:t>
            </a:r>
          </a:p>
          <a:p>
            <a:r>
              <a:rPr lang="en-US" dirty="0"/>
              <a:t>Final Exam – 25%</a:t>
            </a:r>
          </a:p>
          <a:p>
            <a:r>
              <a:rPr lang="en-US" dirty="0"/>
              <a:t>Canvas quizzes 15% (Roughly quizzes worth 3 points each)</a:t>
            </a:r>
          </a:p>
        </p:txBody>
      </p:sp>
    </p:spTree>
    <p:extLst>
      <p:ext uri="{BB962C8B-B14F-4D97-AF65-F5344CB8AC3E}">
        <p14:creationId xmlns:p14="http://schemas.microsoft.com/office/powerpoint/2010/main" val="4130795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 machine learning?</a:t>
            </a:r>
            <a:endParaRPr sz="4800" dirty="0"/>
          </a:p>
        </p:txBody>
      </p:sp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1138925" y="2832750"/>
            <a:ext cx="7490100" cy="13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chemeClr val="tx1"/>
                </a:solidFill>
              </a:rPr>
              <a:t>Machine learning is the process of identifying patterns in data.</a:t>
            </a:r>
            <a:endParaRPr sz="36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urkhardt_Simp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3041</TotalTime>
  <Words>1767</Words>
  <Application>Microsoft Macintosh PowerPoint</Application>
  <PresentationFormat>On-screen Show (4:3)</PresentationFormat>
  <Paragraphs>259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Avenir Heavy</vt:lpstr>
      <vt:lpstr>Avenir Medium</vt:lpstr>
      <vt:lpstr>Cambria Math</vt:lpstr>
      <vt:lpstr>Myriad Pro</vt:lpstr>
      <vt:lpstr>Burkhardt_Simple</vt:lpstr>
      <vt:lpstr>Lecture 1: Intro to Unsupervised Learning for BIG DATA</vt:lpstr>
      <vt:lpstr>PowerPoint Presentation</vt:lpstr>
      <vt:lpstr>PowerPoint Presentation</vt:lpstr>
      <vt:lpstr>Course Logistics </vt:lpstr>
      <vt:lpstr>What will I learn in this course?</vt:lpstr>
      <vt:lpstr>What will be the format of the course?</vt:lpstr>
      <vt:lpstr>Prerequisites?</vt:lpstr>
      <vt:lpstr>What will my grade be based on?</vt:lpstr>
      <vt:lpstr>What is machine learning?</vt:lpstr>
      <vt:lpstr>Two kinds of machine learning</vt:lpstr>
      <vt:lpstr>Two kinds of machine learning</vt:lpstr>
      <vt:lpstr>Two kinds of machine learning</vt:lpstr>
      <vt:lpstr>Two kinds of machine learning</vt:lpstr>
      <vt:lpstr>Two kinds of machine learning</vt:lpstr>
      <vt:lpstr>Two kinds of machine learning</vt:lpstr>
      <vt:lpstr>Two kinds of machine learning</vt:lpstr>
      <vt:lpstr>Two kinds of machine learning</vt:lpstr>
      <vt:lpstr>Two kinds of machine learning</vt:lpstr>
      <vt:lpstr>Two kinds of machine learning</vt:lpstr>
      <vt:lpstr>Two kinds of machine learning</vt:lpstr>
      <vt:lpstr>Two kinds of machine learning</vt:lpstr>
      <vt:lpstr>Two kinds of machine learning</vt:lpstr>
      <vt:lpstr>Two kinds of machine learning</vt:lpstr>
      <vt:lpstr>Two kinds of machine learning</vt:lpstr>
      <vt:lpstr>Two kinds of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Project: Bring-your-own-data</vt:lpstr>
      <vt:lpstr>Intro to Big Data</vt:lpstr>
      <vt:lpstr>What is data?</vt:lpstr>
      <vt:lpstr>PowerPoint Presentation</vt:lpstr>
      <vt:lpstr>PowerPoint Presentation</vt:lpstr>
      <vt:lpstr>Biomedical Examples </vt:lpstr>
      <vt:lpstr>PowerPoint Presentation</vt:lpstr>
      <vt:lpstr>Many dimensions = many measurements</vt:lpstr>
      <vt:lpstr>High Throughput = Many observations</vt:lpstr>
      <vt:lpstr>Heterogeneous Observations</vt:lpstr>
      <vt:lpstr>Goals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Krishnaswamy, Smita</cp:lastModifiedBy>
  <cp:revision>109</cp:revision>
  <dcterms:modified xsi:type="dcterms:W3CDTF">2021-09-02T15:25:11Z</dcterms:modified>
</cp:coreProperties>
</file>